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286" r:id="rId3"/>
    <p:sldId id="262" r:id="rId4"/>
    <p:sldId id="258" r:id="rId5"/>
    <p:sldId id="296" r:id="rId6"/>
    <p:sldId id="280" r:id="rId7"/>
    <p:sldId id="260" r:id="rId8"/>
    <p:sldId id="287" r:id="rId9"/>
    <p:sldId id="281" r:id="rId10"/>
    <p:sldId id="265" r:id="rId11"/>
    <p:sldId id="299" r:id="rId12"/>
    <p:sldId id="300" r:id="rId13"/>
    <p:sldId id="301" r:id="rId14"/>
    <p:sldId id="298" r:id="rId15"/>
    <p:sldId id="288" r:id="rId16"/>
    <p:sldId id="291" r:id="rId17"/>
    <p:sldId id="302" r:id="rId18"/>
    <p:sldId id="278" r:id="rId19"/>
    <p:sldId id="293" r:id="rId20"/>
    <p:sldId id="303" r:id="rId21"/>
    <p:sldId id="304" r:id="rId22"/>
    <p:sldId id="306" r:id="rId23"/>
    <p:sldId id="282" r:id="rId24"/>
    <p:sldId id="305" r:id="rId25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46" userDrawn="1">
          <p15:clr>
            <a:srgbClr val="A4A3A4"/>
          </p15:clr>
        </p15:guide>
        <p15:guide id="2" orient="horz" pos="1212" userDrawn="1">
          <p15:clr>
            <a:srgbClr val="A4A3A4"/>
          </p15:clr>
        </p15:guide>
        <p15:guide id="3" pos="343">
          <p15:clr>
            <a:srgbClr val="A4A3A4"/>
          </p15:clr>
        </p15:guide>
        <p15:guide id="4" orient="horz" pos="2164">
          <p15:clr>
            <a:srgbClr val="A4A3A4"/>
          </p15:clr>
        </p15:guide>
        <p15:guide id="5" orient="horz" pos="519">
          <p15:clr>
            <a:srgbClr val="A4A3A4"/>
          </p15:clr>
        </p15:guide>
        <p15:guide id="6" pos="329">
          <p15:clr>
            <a:srgbClr val="A4A3A4"/>
          </p15:clr>
        </p15:guide>
        <p15:guide id="7" pos="544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Туркова Кристина Николаевна" initials="ТКН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6176"/>
    <a:srgbClr val="004D40"/>
    <a:srgbClr val="727271"/>
    <a:srgbClr val="C00000"/>
    <a:srgbClr val="EBE9E9"/>
    <a:srgbClr val="B513B9"/>
    <a:srgbClr val="D416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0" autoAdjust="0"/>
    <p:restoredTop sz="86410" autoAdjust="0"/>
  </p:normalViewPr>
  <p:slideViewPr>
    <p:cSldViewPr>
      <p:cViewPr>
        <p:scale>
          <a:sx n="109" d="100"/>
          <a:sy n="109" d="100"/>
        </p:scale>
        <p:origin x="-744" y="-18"/>
      </p:cViewPr>
      <p:guideLst>
        <p:guide orient="horz" pos="2346"/>
        <p:guide orient="horz" pos="1212"/>
        <p:guide orient="horz" pos="2164"/>
        <p:guide orient="horz" pos="519"/>
        <p:guide pos="343"/>
        <p:guide pos="329"/>
        <p:guide pos="5445"/>
      </p:guideLst>
    </p:cSldViewPr>
  </p:slideViewPr>
  <p:outlineViewPr>
    <p:cViewPr>
      <p:scale>
        <a:sx n="33" d="100"/>
        <a:sy n="33" d="100"/>
      </p:scale>
      <p:origin x="24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sz="120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pPr>
            <a:r>
              <a:rPr lang="ru-RU" sz="900" b="1" i="0" u="none" strike="noStrike" baseline="0" dirty="0" smtClean="0"/>
              <a:t>Оценочная численность занятого в различных сферах деятельности населения составляет 3316 человек</a:t>
            </a:r>
          </a:p>
          <a:p>
            <a:pPr algn="ctr">
              <a:defRPr sz="120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pPr>
            <a:r>
              <a:rPr lang="ru-RU" sz="900" b="0" i="0" u="none" strike="noStrike" baseline="0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Распределение </a:t>
            </a:r>
            <a:r>
              <a:rPr lang="ru-RU" sz="900" b="0" i="0" u="none" strike="noStrike" baseline="0" dirty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занятых в экономике по видам деятельности  (человек, %)</a:t>
            </a:r>
            <a:endParaRPr lang="ru-RU" sz="900" b="0" dirty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c:rich>
      </c:tx>
      <c:layout>
        <c:manualLayout>
          <c:xMode val="edge"/>
          <c:yMode val="edge"/>
          <c:x val="0.13563051473786727"/>
          <c:y val="2.3868221943723041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5841607252613612"/>
          <c:y val="0.25586618644770281"/>
          <c:w val="0.39025145535234523"/>
          <c:h val="0.4555462600505361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9"/>
              <c:layout>
                <c:manualLayout>
                  <c:x val="-2.9861822060221416E-3"/>
                  <c:y val="-3.4858143823054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anchor="t" anchorCtr="1"/>
              <a:lstStyle/>
              <a:p>
                <a:pPr>
                  <a:defRPr normalizeH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Лист1!$A$2:$A$12</c:f>
              <c:strCache>
                <c:ptCount val="11"/>
                <c:pt idx="0">
                  <c:v>Образование - 684</c:v>
                </c:pt>
                <c:pt idx="1">
                  <c:v>Прочие виды - 545</c:v>
                </c:pt>
                <c:pt idx="2">
                  <c:v>Государственное управление, социальное обеспечение - 459</c:v>
                </c:pt>
                <c:pt idx="3">
                  <c:v>Торговля, ремонт автотранспорта - 416</c:v>
                </c:pt>
                <c:pt idx="4">
                  <c:v>Здравоохранение  - 297</c:v>
                </c:pt>
                <c:pt idx="5">
                  <c:v>Сельское, лесное хозяйство, охота, рыболовство - 218</c:v>
                </c:pt>
                <c:pt idx="6">
                  <c:v>Обеспечение электроэнергией - 210</c:v>
                </c:pt>
                <c:pt idx="7">
                  <c:v>Транспорт - 244</c:v>
                </c:pt>
                <c:pt idx="8">
                  <c:v>Культура и спорт - 139</c:v>
                </c:pt>
                <c:pt idx="9">
                  <c:v>Строительство - 46</c:v>
                </c:pt>
                <c:pt idx="10">
                  <c:v>Обрабатывающие производства - 58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20.6</c:v>
                </c:pt>
                <c:pt idx="1">
                  <c:v>16.5</c:v>
                </c:pt>
                <c:pt idx="2">
                  <c:v>13.8</c:v>
                </c:pt>
                <c:pt idx="3">
                  <c:v>12.5</c:v>
                </c:pt>
                <c:pt idx="4">
                  <c:v>9</c:v>
                </c:pt>
                <c:pt idx="5">
                  <c:v>6.6</c:v>
                </c:pt>
                <c:pt idx="6">
                  <c:v>6.3</c:v>
                </c:pt>
                <c:pt idx="7">
                  <c:v>7.4</c:v>
                </c:pt>
                <c:pt idx="8">
                  <c:v>4.2</c:v>
                </c:pt>
                <c:pt idx="9">
                  <c:v>1.4</c:v>
                </c:pt>
                <c:pt idx="10">
                  <c:v>1.7000000000000002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2.9840660139076228E-2"/>
          <c:y val="0.19480761872766156"/>
          <c:w val="0.44277113315779171"/>
          <c:h val="0.8051922915405938"/>
        </c:manualLayout>
      </c:layout>
      <c:overlay val="0"/>
      <c:txPr>
        <a:bodyPr/>
        <a:lstStyle/>
        <a:p>
          <a:pPr>
            <a:defRPr sz="800" kern="100" spc="-100" baseline="0">
              <a:latin typeface="Segoe UI" pitchFamily="34" charset="0"/>
              <a:ea typeface="Segoe UI" pitchFamily="34" charset="0"/>
              <a:cs typeface="Segoe UI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900" dirty="0">
                <a:solidFill>
                  <a:srgbClr val="727271"/>
                </a:solidFill>
              </a:rPr>
              <a:t>Общая земельная площадь</a:t>
            </a:r>
          </a:p>
          <a:p>
            <a:pPr>
              <a:defRPr/>
            </a:pPr>
            <a:r>
              <a:rPr lang="ru-RU" sz="900" dirty="0">
                <a:solidFill>
                  <a:srgbClr val="727271"/>
                </a:solidFill>
              </a:rPr>
              <a:t> 4259799,15 га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тыс.га</c:v>
                </c:pt>
              </c:strCache>
            </c:strRef>
          </c:tx>
          <c:dPt>
            <c:idx val="1"/>
            <c:bubble3D val="0"/>
            <c:explosion val="2"/>
          </c:dPt>
          <c:dPt>
            <c:idx val="2"/>
            <c:bubble3D val="0"/>
            <c:spPr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dPt>
          <c:dLbls>
            <c:dLbl>
              <c:idx val="5"/>
              <c:layout>
                <c:manualLayout>
                  <c:x val="5.8151240702893875E-2"/>
                  <c:y val="1.419906689963983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лесные площади</c:v>
                </c:pt>
                <c:pt idx="1">
                  <c:v>болота</c:v>
                </c:pt>
                <c:pt idx="2">
                  <c:v>прочие</c:v>
                </c:pt>
                <c:pt idx="3">
                  <c:v>под водой</c:v>
                </c:pt>
                <c:pt idx="4">
                  <c:v>сельхозугодья</c:v>
                </c:pt>
                <c:pt idx="5">
                  <c:v>застроенные земли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2975.3</c:v>
                </c:pt>
                <c:pt idx="1">
                  <c:v>831.5</c:v>
                </c:pt>
                <c:pt idx="2">
                  <c:v>271.60000000000002</c:v>
                </c:pt>
                <c:pt idx="3">
                  <c:v>123.5</c:v>
                </c:pt>
                <c:pt idx="4">
                  <c:v>44.1</c:v>
                </c:pt>
                <c:pt idx="5">
                  <c:v>5.0999999999999996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0134837201489955"/>
          <c:y val="0.20856910127613473"/>
          <c:w val="0.39437869201265868"/>
          <c:h val="0.76235748645884982"/>
        </c:manualLayout>
      </c:layout>
      <c:overlay val="0"/>
      <c:txPr>
        <a:bodyPr/>
        <a:lstStyle/>
        <a:p>
          <a:pPr>
            <a:defRPr>
              <a:solidFill>
                <a:srgbClr val="727271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900">
          <a:latin typeface="Segoe UI" pitchFamily="34" charset="0"/>
          <a:ea typeface="Segoe UI" pitchFamily="34" charset="0"/>
          <a:cs typeface="Segoe UI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699525449553007"/>
          <c:y val="8.536204310632152E-2"/>
          <c:w val="0.5003757519005827"/>
          <c:h val="0.4864764254589012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 руб.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собственные средства</c:v>
                </c:pt>
                <c:pt idx="1">
                  <c:v>привлеченные средства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39.4</c:v>
                </c:pt>
                <c:pt idx="1">
                  <c:v>881.5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7.9105099433396608E-2"/>
          <c:y val="0.66700382056315222"/>
          <c:w val="0.60443799895249739"/>
          <c:h val="0.22211873099371388"/>
        </c:manualLayout>
      </c:layout>
      <c:overlay val="0"/>
      <c:txPr>
        <a:bodyPr/>
        <a:lstStyle/>
        <a:p>
          <a:pPr>
            <a:defRPr sz="800">
              <a:latin typeface="Segoe UI" pitchFamily="34" charset="0"/>
              <a:ea typeface="Segoe UI" pitchFamily="34" charset="0"/>
              <a:cs typeface="Segoe UI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77494748645512"/>
          <c:y val="0.14649048966069314"/>
          <c:w val="0.42085472415209835"/>
          <c:h val="0.4640193112446214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 руб.</c:v>
                </c:pt>
              </c:strCache>
            </c:strRef>
          </c:tx>
          <c:dLbls>
            <c:dLbl>
              <c:idx val="0"/>
              <c:layout>
                <c:manualLayout>
                  <c:x val="-4.1016114488571084E-3"/>
                  <c:y val="-7.23566327388125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федеральный бюджет </c:v>
                </c:pt>
                <c:pt idx="1">
                  <c:v>республиканский бюджет</c:v>
                </c:pt>
                <c:pt idx="2">
                  <c:v>местный бюджет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374.5</c:v>
                </c:pt>
                <c:pt idx="1">
                  <c:v>454.4</c:v>
                </c:pt>
                <c:pt idx="2">
                  <c:v>51.2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2.1729497756063292E-2"/>
          <c:y val="0.66677064371764971"/>
          <c:w val="0.49567489917141222"/>
          <c:h val="0.28348417127442033"/>
        </c:manualLayout>
      </c:layout>
      <c:overlay val="0"/>
      <c:txPr>
        <a:bodyPr/>
        <a:lstStyle/>
        <a:p>
          <a:pPr>
            <a:defRPr sz="800">
              <a:latin typeface="Segoe UI" pitchFamily="34" charset="0"/>
              <a:ea typeface="Segoe UI" pitchFamily="34" charset="0"/>
              <a:cs typeface="Segoe UI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FDC23-1273-49AF-98B5-0CE2EE468122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72371-9E16-40D3-9274-11510BFC1F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532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D25EB-EA99-4FBF-B286-44BEFA2536FC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958FC-5C2F-44F9-880A-2AD8D7C289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151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958FC-5C2F-44F9-880A-2AD8D7C289B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598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958FC-5C2F-44F9-880A-2AD8D7C289B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050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../../../&#1076;&#1086;&#1082;&#1083;&#1072;&#1076;&#1099;/&#1087;&#1088;&#1086;&#1073;&#1083;&#1077;&#1084;&#1099;%20&#1088;&#1072;&#1081;&#1086;&#1085;&#1072;/&#1087;&#1088;&#1080;&#1077;&#1079;&#1076;%20&#1059;&#1081;&#1073;&#1072;%20&#1080;&#1102;&#1083;&#1100;%202021/&#1055;&#1088;&#1086;&#1077;&#1082;&#1090;&#1099;%20&#1052;&#1056;%20&#1059;&#1089;&#1090;&#1100;-&#1062;&#1080;&#1083;&#1077;&#1084;&#1089;&#1082;&#1080;&#1081;%202020.docx" TargetMode="External"/><Relationship Id="rId2" Type="http://schemas.openxmlformats.org/officeDocument/2006/relationships/hyperlink" Target="../../../&#1076;&#1086;&#1082;&#1083;&#1072;&#1076;&#1099;/&#1087;&#1088;&#1086;&#1073;&#1083;&#1077;&#1084;&#1099;%20&#1088;&#1072;&#1081;&#1086;&#1085;&#1072;/&#1087;&#1088;&#1080;&#1077;&#1079;&#1076;%20&#1059;&#1081;&#1073;&#1072;%20&#1080;&#1102;&#1083;&#1100;%202021/&#1055;&#1088;&#1086;&#1077;&#1082;&#1090;&#1099;,%20&#1087;&#1083;&#1072;&#1085;&#1080;&#1088;&#1077;&#1084;&#1099;&#1077;%20&#1082;%20&#1088;&#1077;&#1072;&#1083;&#1080;&#1079;&#1072;&#1094;&#1080;&#1080;%20&#1074;%202022-2023%20&#1075;.&#1075;..docx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mailto:kanew.nm@yandex.ru" TargetMode="Externa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hyperlink" Target="https://vk.com/usttsilemsky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mailto:admin@us-cilma.ru" TargetMode="Externa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C:\Users\Лена\Desktop\5.jpg"/>
          <p:cNvPicPr/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179512" y="214296"/>
            <a:ext cx="871543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49"/>
          <p:cNvSpPr txBox="1"/>
          <p:nvPr/>
        </p:nvSpPr>
        <p:spPr>
          <a:xfrm>
            <a:off x="1043608" y="483518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Республика Коми</a:t>
            </a:r>
            <a:endParaRPr lang="ru-RU" sz="1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92182" y="1366070"/>
            <a:ext cx="4805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ИНВЕСТИЦИОННЫЙ ПАСПОРТ </a:t>
            </a:r>
            <a:br>
              <a:rPr lang="ru-RU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ru-RU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МУНИЦИПАЛЬНОГО РАЙОНА </a:t>
            </a:r>
          </a:p>
          <a:p>
            <a:pPr algn="ctr"/>
            <a:r>
              <a:rPr lang="ru-RU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«УСТЬ-ЦИЛЕМСКИЙ»</a:t>
            </a:r>
            <a:endParaRPr lang="ru-RU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856876" y="2006485"/>
            <a:ext cx="1747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портал</a:t>
            </a:r>
          </a:p>
          <a:p>
            <a:r>
              <a:rPr lang="ru-RU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Республики Коми</a:t>
            </a:r>
          </a:p>
        </p:txBody>
      </p:sp>
      <p:pic>
        <p:nvPicPr>
          <p:cNvPr id="2050" name="Picture 2" descr="http://invest-dev.rkomi.ru/system/attachments/uploads/000/061/615/original/logo_invest_shado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976" y="2055890"/>
            <a:ext cx="266799" cy="26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000760" y="483518"/>
            <a:ext cx="2000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Администрация </a:t>
            </a:r>
            <a:br>
              <a:rPr lang="ru-RU" sz="1000" b="1" dirty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ru-RU" sz="1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муниципального района «Усть-Цилемский»</a:t>
            </a:r>
            <a:endParaRPr lang="ru-RU" sz="1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5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2089193"/>
            <a:ext cx="230174" cy="28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120612" y="2000701"/>
            <a:ext cx="21431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Министерство </a:t>
            </a:r>
            <a:r>
              <a:rPr lang="ru-RU" sz="9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экономического развития и </a:t>
            </a:r>
            <a:r>
              <a:rPr lang="ru-RU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промышленности </a:t>
            </a:r>
            <a:r>
              <a:rPr lang="ru-RU" sz="9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Республики </a:t>
            </a:r>
            <a:r>
              <a:rPr lang="ru-RU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Коми</a:t>
            </a:r>
          </a:p>
        </p:txBody>
      </p:sp>
      <p:pic>
        <p:nvPicPr>
          <p:cNvPr id="49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1510"/>
            <a:ext cx="504056" cy="5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Рисунок 53" descr="C:\Users\OstashovNV\Desktop\gerb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00392" y="411510"/>
            <a:ext cx="504056" cy="648072"/>
          </a:xfrm>
          <a:prstGeom prst="rect">
            <a:avLst/>
          </a:prstGeom>
          <a:noFill/>
          <a:ln w="0"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Прямоугольник 14"/>
          <p:cNvSpPr/>
          <p:nvPr/>
        </p:nvSpPr>
        <p:spPr>
          <a:xfrm>
            <a:off x="3851920" y="4371950"/>
            <a:ext cx="1080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Усть-Цильма</a:t>
            </a:r>
          </a:p>
          <a:p>
            <a:pPr algn="ctr"/>
            <a:r>
              <a:rPr lang="ru-RU" sz="1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2024 год</a:t>
            </a:r>
            <a:endParaRPr lang="ru-RU" sz="1000" dirty="0"/>
          </a:p>
        </p:txBody>
      </p:sp>
      <p:pic>
        <p:nvPicPr>
          <p:cNvPr id="14" name="Picture 8" descr="QR-Code Generato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24812"/>
            <a:ext cx="747248" cy="74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00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411510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Ключевые отрасли экономики: </a:t>
            </a:r>
            <a:r>
              <a:rPr lang="ru-RU" sz="1600" b="1" i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Промышленное производство</a:t>
            </a:r>
            <a:endParaRPr lang="ru-RU" sz="1600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A534B366-81E3-924A-8502-3366A25245DB}"/>
              </a:ext>
            </a:extLst>
          </p:cNvPr>
          <p:cNvSpPr txBox="1"/>
          <p:nvPr/>
        </p:nvSpPr>
        <p:spPr>
          <a:xfrm>
            <a:off x="467544" y="3723878"/>
            <a:ext cx="42924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900" b="1" i="1" dirty="0">
              <a:solidFill>
                <a:schemeClr val="accent3">
                  <a:lumMod val="50000"/>
                </a:schemeClr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Рисунок 6" descr="http://www.ust-cilma.ru/images/photogalery/econ8.jpg"/>
          <p:cNvPicPr/>
          <p:nvPr/>
        </p:nvPicPr>
        <p:blipFill>
          <a:blip r:embed="rId2" cstate="print"/>
          <a:srcRect b="18155"/>
          <a:stretch>
            <a:fillRect/>
          </a:stretch>
        </p:blipFill>
        <p:spPr bwMode="auto">
          <a:xfrm>
            <a:off x="6357950" y="2857502"/>
            <a:ext cx="2636143" cy="1944216"/>
          </a:xfrm>
          <a:prstGeom prst="snip2DiagRect">
            <a:avLst/>
          </a:prstGeom>
          <a:noFill/>
          <a:ln>
            <a:noFill/>
          </a:ln>
          <a:effectLst/>
        </p:spPr>
      </p:pic>
      <p:sp>
        <p:nvSpPr>
          <p:cNvPr id="10" name="Блок-схема: ручное управление 4"/>
          <p:cNvSpPr/>
          <p:nvPr/>
        </p:nvSpPr>
        <p:spPr>
          <a:xfrm>
            <a:off x="3710419" y="1307297"/>
            <a:ext cx="1723162" cy="252890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9850" tIns="0" rIns="69850" bIns="0" numCol="1" spcCol="1270" anchor="t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900" kern="1200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2357436"/>
            <a:ext cx="3888432" cy="11233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lvl="0" algn="just"/>
            <a:r>
              <a:rPr lang="ru-RU" sz="11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Заготовка и обработка древесины,  производство изделий из дерева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900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Продукция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: пиломатериалы, готовые срубы домов и хозяйственных   помещений, мебель и оконные блоки, калиброванный брус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900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Предприятия: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ООО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Цильмалес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»,  ООО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Ремстройуслуга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», индивидуальные предприниматели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Коданев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Е.В., Малышев М.Д.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57158" y="928676"/>
            <a:ext cx="3888432" cy="10926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Производство пищевых продуктов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900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Продукция: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цельномолочная продукция, сливочное масло, хлеб, хлебобулочные изделия,  кондитерские и макаронные изделия, мясные полуфабрикаты,  переработка рыбы</a:t>
            </a:r>
          </a:p>
          <a:p>
            <a:pPr algn="just">
              <a:buFont typeface="Wingdings" pitchFamily="2" charset="2"/>
              <a:buChar char="Ø"/>
            </a:pP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900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Предприятия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: ООО «Весна» и пекарня «Каравай» индивидуального предпринимателя Халтуриной Д.А., ООО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Цилемское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», фермерские хозяйства Кирьянова В.В. и Захарова В. Л. 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7158" y="3714758"/>
            <a:ext cx="3888432" cy="969496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lvl="0" algn="just"/>
            <a:r>
              <a:rPr lang="ru-RU" sz="11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Добыча полезных ископаемых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900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Производство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: добыча нефти, промышленное освоение бокситовых руд, благородных металлов и алмазов, освоение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Пижемского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месторождения титана 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900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Предприятия: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ООО «ЛУКОЙЛ-Пермь», АО «Боксит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Тимана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», ГК «РУСТИТАН»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" name="Picture 2" descr="C:\Users\Лена\Desktop\3.jpg"/>
          <p:cNvPicPr>
            <a:picLocks noChangeAspect="1" noChangeArrowheads="1"/>
          </p:cNvPicPr>
          <p:nvPr/>
        </p:nvPicPr>
        <p:blipFill>
          <a:blip r:embed="rId3" cstate="print"/>
          <a:srcRect l="5937" t="9116" r="5937" b="4887"/>
          <a:stretch>
            <a:fillRect/>
          </a:stretch>
        </p:blipFill>
        <p:spPr bwMode="auto">
          <a:xfrm>
            <a:off x="6215074" y="785800"/>
            <a:ext cx="2752119" cy="1785950"/>
          </a:xfrm>
          <a:prstGeom prst="snip2DiagRect">
            <a:avLst/>
          </a:prstGeom>
          <a:noFill/>
          <a:effectLst>
            <a:softEdge rad="31750"/>
          </a:effectLst>
        </p:spPr>
      </p:pic>
      <p:pic>
        <p:nvPicPr>
          <p:cNvPr id="1026" name="Picture 2" descr="D:\документы\мои документы\статистика\коми стат сборник 90 лет\котлеты\15.JPG"/>
          <p:cNvPicPr>
            <a:picLocks noChangeAspect="1" noChangeArrowheads="1"/>
          </p:cNvPicPr>
          <p:nvPr/>
        </p:nvPicPr>
        <p:blipFill>
          <a:blip r:embed="rId4" cstate="print"/>
          <a:srcRect t="6601" r="12667" b="5600"/>
          <a:stretch>
            <a:fillRect/>
          </a:stretch>
        </p:blipFill>
        <p:spPr bwMode="auto">
          <a:xfrm>
            <a:off x="4429124" y="1500180"/>
            <a:ext cx="2202478" cy="2952328"/>
          </a:xfrm>
          <a:prstGeom prst="snip2Diag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75657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/>
        </p:nvSpPr>
        <p:spPr>
          <a:xfrm rot="5400000">
            <a:off x="428596" y="357172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11510"/>
            <a:ext cx="8001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Ключевые отрасли экономики: </a:t>
            </a:r>
            <a:r>
              <a:rPr lang="ru-RU" sz="1600" b="1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Сельское хозяйство и рыболовство</a:t>
            </a:r>
            <a:endParaRPr lang="ru-RU" sz="1600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857238"/>
            <a:ext cx="7200800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разведение молочного,  племенного и мясного  крупного рогатого скота, </a:t>
            </a:r>
          </a:p>
          <a:p>
            <a:pPr lvl="0" algn="ctr"/>
            <a:r>
              <a:rPr lang="ru-RU" sz="12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производство молока и мяса, рыболовство</a:t>
            </a:r>
            <a:endParaRPr lang="ru-RU" sz="12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1500180"/>
            <a:ext cx="2643206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1 сельскохозяйственная организация, </a:t>
            </a:r>
          </a:p>
          <a:p>
            <a:pPr lvl="0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18 крестьянских (фермерских) хозяйства,</a:t>
            </a:r>
          </a:p>
          <a:p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4196 личных подсобных </a:t>
            </a:r>
            <a:r>
              <a:rPr lang="ru-RU" sz="9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хозяйствах граждан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 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3786196"/>
            <a:ext cx="263123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Овчарня на 500 голов уникальной северной породы в с. Коровий Ручей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3071816"/>
            <a:ext cx="2532820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Убойный пункт с цехом по первичной переработке мяса в с. Усть-Цильма, </a:t>
            </a:r>
          </a:p>
          <a:p>
            <a:pPr lvl="0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убойная площадка  в с. Замежная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15140" y="3429006"/>
            <a:ext cx="2214578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Институт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агробиотехнологий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им. А.В. Журавского Коми научного центра Уральского отделения Российской академии наук - научные разработки  в области выращивания районированных сортов картофеля и разведения овец Печорской породной группы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58016" y="1928808"/>
            <a:ext cx="2071702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КФХ Захаров В.Л., КФХ Канева Л. А.,</a:t>
            </a:r>
          </a:p>
          <a:p>
            <a:pPr lvl="0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КФХ Томилов В.А. , </a:t>
            </a:r>
          </a:p>
          <a:p>
            <a:pPr lvl="0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КФХ Соколова Л.С., </a:t>
            </a:r>
          </a:p>
          <a:p>
            <a:pPr lvl="0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КФХ Торопов Н.Е.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93735" y="1571618"/>
            <a:ext cx="2000264" cy="2308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ООО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Трусово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786578" y="2714626"/>
            <a:ext cx="2143140" cy="5078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ООО «Рыбак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Печоры-пром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»,</a:t>
            </a:r>
          </a:p>
          <a:p>
            <a:pPr lvl="0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СПСПОК «Рыбаки Усть-Цильмы»,</a:t>
            </a:r>
          </a:p>
          <a:p>
            <a:pPr lvl="0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СПОПСК «Эко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Арктик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Фиш»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26" name="Picture 2" descr="C:\Users\1288~1\AppData\Local\Temp\Rar$DIa0.205\4.JPG"/>
          <p:cNvPicPr>
            <a:picLocks noChangeAspect="1" noChangeArrowheads="1"/>
          </p:cNvPicPr>
          <p:nvPr/>
        </p:nvPicPr>
        <p:blipFill>
          <a:blip r:embed="rId2" cstate="print"/>
          <a:srcRect l="25235" t="8333" b="12500"/>
          <a:stretch>
            <a:fillRect/>
          </a:stretch>
        </p:blipFill>
        <p:spPr bwMode="auto">
          <a:xfrm>
            <a:off x="3071802" y="1571618"/>
            <a:ext cx="3786214" cy="3082015"/>
          </a:xfrm>
          <a:prstGeom prst="flowChartInputOutpu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428596" y="2428874"/>
            <a:ext cx="257176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3 организации занимается выловом и реализацией рыбы. 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7495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Ключевые отрасли экономики: </a:t>
            </a:r>
            <a:r>
              <a:rPr lang="ru-RU" sz="1600" b="1" i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Торговля и платные  услуги</a:t>
            </a:r>
            <a:endParaRPr lang="ru-RU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4330" t="7637" r="14849" b="19093"/>
          <a:stretch>
            <a:fillRect/>
          </a:stretch>
        </p:blipFill>
        <p:spPr bwMode="auto">
          <a:xfrm>
            <a:off x="4716016" y="771550"/>
            <a:ext cx="4032448" cy="2568202"/>
          </a:xfrm>
          <a:prstGeom prst="flowChartInputOutpu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67544" y="843558"/>
            <a:ext cx="4716016" cy="861774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Розничная торговля продовольственными и непродовольственными товарами </a:t>
            </a:r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(</a:t>
            </a:r>
            <a:r>
              <a:rPr lang="ru-RU" sz="1000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продукты питания, товары первой необходимости,  строительные материалы, бытовое оборудование,   мебель, запчасти к технике</a:t>
            </a:r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) – </a:t>
            </a:r>
          </a:p>
          <a:p>
            <a:r>
              <a:rPr lang="ru-RU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наиболее привлекательный вид деятельности для малого бизнеса</a:t>
            </a:r>
            <a:endParaRPr lang="ru-RU" sz="10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44008" y="3867894"/>
            <a:ext cx="3960440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Местные торговые сети: 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kumimoji="0" lang="ru-RU" sz="1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«Транзит» (ИП Чупрова С.В), «Каравай» (ИП Носов А.А.),  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«Кедр» (ИП Захаров А.Л.), «Глория» (ИП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Бобрецов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И.Т.), 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«Вояж» (ИП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Паславичус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К.Л.)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2283718"/>
            <a:ext cx="2321469" cy="246221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объекты розничной торговли  - </a:t>
            </a:r>
            <a:r>
              <a:rPr lang="ru-RU" sz="10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149</a:t>
            </a:r>
            <a:endParaRPr lang="ru-RU" sz="1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851670"/>
            <a:ext cx="3591048" cy="246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населенные пункты района, охваченные торговлей  -  </a:t>
            </a:r>
            <a:r>
              <a:rPr lang="ru-RU" sz="10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28 </a:t>
            </a:r>
            <a:endParaRPr lang="ru-RU" sz="1000" b="1" dirty="0">
              <a:solidFill>
                <a:srgbClr val="004D4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2715766"/>
            <a:ext cx="2592288" cy="246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объекты  бытового обслуживания - </a:t>
            </a:r>
            <a:r>
              <a:rPr lang="ru-RU" sz="10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28 </a:t>
            </a:r>
            <a:endParaRPr lang="ru-RU" sz="1000" b="1" dirty="0">
              <a:solidFill>
                <a:srgbClr val="004D4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3075806"/>
            <a:ext cx="2880320" cy="246221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предприятия общественного питания - </a:t>
            </a:r>
            <a:r>
              <a:rPr lang="ru-RU" sz="1000" b="1" dirty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7</a:t>
            </a:r>
            <a:r>
              <a:rPr lang="ru-RU" sz="10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ru-RU" sz="1000" b="1" dirty="0">
              <a:solidFill>
                <a:srgbClr val="004D4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3507854"/>
            <a:ext cx="3888432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 постоянной основе организована выездная  торговля сельхозпродукцией местных товаропроизводителей </a:t>
            </a:r>
            <a:endParaRPr lang="ru-RU" sz="10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95486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Ключевые отрасли экономики: </a:t>
            </a:r>
            <a:r>
              <a:rPr lang="ru-RU" sz="1600" b="1" i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Транспортировка</a:t>
            </a:r>
            <a:endParaRPr lang="ru-RU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771550"/>
            <a:ext cx="2880320" cy="1092607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Деятельность сухопутного транспорта </a:t>
            </a:r>
          </a:p>
          <a:p>
            <a:pPr>
              <a:buFont typeface="Wingdings" pitchFamily="2" charset="2"/>
              <a:buChar char="Ø"/>
            </a:pPr>
            <a:r>
              <a:rPr lang="ru-RU" sz="900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Услуги: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перевозка грузов и пассажиров по автодорогам</a:t>
            </a:r>
          </a:p>
          <a:p>
            <a:pPr>
              <a:buFont typeface="Wingdings" pitchFamily="2" charset="2"/>
              <a:buChar char="Ø"/>
            </a:pPr>
            <a:r>
              <a:rPr lang="ru-RU" sz="900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Предприятия: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ООО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Цильмалес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», ООО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Усть-Цильмаагропромсервис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», МБУ «Центр жилищных расчетов, льгот и субсидий», индивидуальные предприниматели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771550"/>
            <a:ext cx="2664296" cy="8156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Деятельность водного транспорта </a:t>
            </a:r>
          </a:p>
          <a:p>
            <a:pPr>
              <a:buFont typeface="Wingdings" pitchFamily="2" charset="2"/>
              <a:buChar char="Ø"/>
            </a:pPr>
            <a:r>
              <a:rPr lang="ru-RU" sz="900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Услуги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: перевозка грузов и пассажиров по внутренним водным путям</a:t>
            </a:r>
          </a:p>
          <a:p>
            <a:pPr>
              <a:buFont typeface="Wingdings" pitchFamily="2" charset="2"/>
              <a:buChar char="Ø"/>
            </a:pPr>
            <a:r>
              <a:rPr lang="ru-RU" sz="900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Предприятия:</a:t>
            </a:r>
          </a:p>
          <a:p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ООО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Усть-Цильмаагропромсервис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72200" y="771550"/>
            <a:ext cx="2448272" cy="8463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Деятельность воздушного транспорта </a:t>
            </a:r>
          </a:p>
          <a:p>
            <a:pPr>
              <a:buFont typeface="Wingdings" pitchFamily="2" charset="2"/>
              <a:buChar char="Ø"/>
            </a:pPr>
            <a:r>
              <a:rPr lang="ru-RU" sz="900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Услуги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: перевозка грузов и пассажиров воздушным транспортом</a:t>
            </a:r>
          </a:p>
          <a:p>
            <a:pPr>
              <a:buFont typeface="Wingdings" pitchFamily="2" charset="2"/>
              <a:buChar char="Ø"/>
            </a:pPr>
            <a:r>
              <a:rPr lang="ru-RU" sz="900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Предприятия: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 АО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Комиавиатранс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</a:t>
            </a:r>
            <a:endParaRPr lang="ru-RU" sz="900" dirty="0"/>
          </a:p>
        </p:txBody>
      </p:sp>
      <p:pic>
        <p:nvPicPr>
          <p:cNvPr id="7" name="Рисунок 6" descr="C:\Users\User\Desktop\11111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923678"/>
            <a:ext cx="2495550" cy="1952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Никита\Desktop\kater.jpg"/>
          <p:cNvPicPr/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67544" y="1923678"/>
            <a:ext cx="2657475" cy="19145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Рисунок 8" descr="Z:\Сектор организационной и информационной работы\Электронная почта\Исходящая\материалы для презентации\фото транспорт\paz1[1]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995686"/>
            <a:ext cx="2562225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300192" y="3867894"/>
            <a:ext cx="2520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Выполняются  регулярные рейсы из Сыктывкара в Усть-Цильму и обратно. </a:t>
            </a:r>
          </a:p>
          <a:p>
            <a:pPr algn="ctr"/>
            <a:r>
              <a:rPr lang="ru-RU" sz="8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В периоды весенне-осеннего бездорожья посредством вертолета МИ-8 осуществляется  регулярная воздушная связь между 13 населенными пунктами района, а также с </a:t>
            </a:r>
          </a:p>
          <a:p>
            <a:pPr algn="ctr"/>
            <a:r>
              <a:rPr lang="ru-RU" sz="8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с. Ижма и г. Печора.</a:t>
            </a:r>
            <a:endParaRPr lang="ru-RU" sz="800" dirty="0">
              <a:solidFill>
                <a:srgbClr val="004D4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3867894"/>
            <a:ext cx="2592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Перевозка  пассажиров речным транспортом в период навигации осуществляется   между 8 населенными пунктами,  расположенными </a:t>
            </a:r>
          </a:p>
          <a:p>
            <a:pPr algn="ctr"/>
            <a:r>
              <a:rPr lang="ru-RU" sz="8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вдоль р. Печора. </a:t>
            </a:r>
          </a:p>
          <a:p>
            <a:pPr algn="ctr"/>
            <a:r>
              <a:rPr lang="ru-RU" sz="8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Также в летний период функционируют  4 паромные переправы через р. Печора, </a:t>
            </a:r>
          </a:p>
          <a:p>
            <a:pPr algn="ctr"/>
            <a:r>
              <a:rPr lang="ru-RU" sz="8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р. </a:t>
            </a:r>
            <a:r>
              <a:rPr lang="ru-RU" sz="800" dirty="0" err="1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Цильма</a:t>
            </a:r>
            <a:r>
              <a:rPr lang="ru-RU" sz="8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, р. Пижма. </a:t>
            </a:r>
            <a:endParaRPr lang="ru-RU" sz="800" dirty="0">
              <a:solidFill>
                <a:srgbClr val="004D4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91880" y="3867894"/>
            <a:ext cx="2592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Общественным автомобильным транспортом  охвачено 22 населенных пункта.</a:t>
            </a:r>
          </a:p>
          <a:p>
            <a:pPr algn="ctr"/>
            <a:r>
              <a:rPr lang="ru-RU" sz="8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Действует автобусное  сообщение в междугородном направлении до с. Ижма и железнодорожной станции </a:t>
            </a:r>
            <a:r>
              <a:rPr lang="ru-RU" sz="800" dirty="0" err="1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Ираель</a:t>
            </a:r>
            <a:r>
              <a:rPr lang="ru-RU" sz="8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, а также </a:t>
            </a:r>
          </a:p>
          <a:p>
            <a:pPr algn="ctr"/>
            <a:r>
              <a:rPr lang="ru-RU" sz="8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г.г. Ухта и Сыктывкар.</a:t>
            </a:r>
            <a:endParaRPr lang="ru-RU" sz="800" dirty="0">
              <a:solidFill>
                <a:srgbClr val="004D4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26749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Ключевые отрасли экономики: </a:t>
            </a:r>
            <a:r>
              <a:rPr lang="ru-RU" sz="1600" b="1" i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Туризм</a:t>
            </a:r>
            <a:endParaRPr lang="ru-RU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714362"/>
            <a:ext cx="3714776" cy="1061829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Для любителей истории и этнографии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: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Усть-Цильма  – это историко-культурный заповедный уголок русской старины, где сохраняются и продолжают функционировать традиционные обряды и устои быта, звучат старинные песни и легенды. 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Здесь можно познакомиться с историей старообрядчества, посетить места поклонения староверов.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9" y="2857502"/>
            <a:ext cx="3714776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Событийный туризм :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  рамках праздника межрегионального  значения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Усть-Цилемская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горка» проводятся мероприятия: народное гуляние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Усть-Цилемская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горка», детская горка, экскурсии по памятным местам села Усть-Цильма, мастер-классы, встреча землячеств общества «Русь Печорская», праздничные концерты, водно-моторные гонки, обрядовый праздник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Петровщина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», ярмарка-распродажа изделий народных мастеров.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4214824"/>
            <a:ext cx="3714776" cy="6617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Охота и рыбалка: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Большое количества рек и озер, богатые рыбой; 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огромные территории, уникальные по чистоте и красоте; нетронутая  природа.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9" y="1928808"/>
            <a:ext cx="3714776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Народные художественные промыслы: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Изделия из бересты и капа, вязаные изделия с традиционным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усть-цилемским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орнаментом, деревянные солонки, ложки с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пижемской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и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цилемской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росписью,  куклы в традиционных </a:t>
            </a:r>
          </a:p>
          <a:p>
            <a:pPr algn="ctr"/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усть-цилемских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нарядах.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Рисунок 9" descr="http://www.visitkomi.ru/content/photos/197/DSC00177.jpg"/>
          <p:cNvPicPr/>
          <p:nvPr/>
        </p:nvPicPr>
        <p:blipFill>
          <a:blip r:embed="rId2" cstate="print"/>
          <a:srcRect l="16034" t="7910" r="1336" b="15767"/>
          <a:stretch>
            <a:fillRect/>
          </a:stretch>
        </p:blipFill>
        <p:spPr bwMode="auto">
          <a:xfrm>
            <a:off x="6215074" y="2500312"/>
            <a:ext cx="2723009" cy="1872208"/>
          </a:xfrm>
          <a:prstGeom prst="snip2Diag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9" name="Рисунок 8" descr="http://prostodelkino.com/uploads/posts/2012-12-11/image_96957.jpg"/>
          <p:cNvPicPr/>
          <p:nvPr/>
        </p:nvPicPr>
        <p:blipFill>
          <a:blip r:embed="rId3" cstate="print"/>
          <a:srcRect t="7692" r="12885" b="11795"/>
          <a:stretch>
            <a:fillRect/>
          </a:stretch>
        </p:blipFill>
        <p:spPr bwMode="auto">
          <a:xfrm>
            <a:off x="4286248" y="3214692"/>
            <a:ext cx="2664296" cy="1800200"/>
          </a:xfrm>
          <a:prstGeom prst="snip2Diag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2" name="Рисунок 11" descr="https://content.foto.my.mail.ru/mail/axey/817/h-2584.jpg"/>
          <p:cNvPicPr/>
          <p:nvPr/>
        </p:nvPicPr>
        <p:blipFill>
          <a:blip r:embed="rId4" cstate="print"/>
          <a:srcRect l="20937" t="5000" r="14375" b="10000"/>
          <a:stretch>
            <a:fillRect/>
          </a:stretch>
        </p:blipFill>
        <p:spPr bwMode="auto">
          <a:xfrm>
            <a:off x="4214810" y="785800"/>
            <a:ext cx="2143140" cy="2286016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1" name="Рисунок 10" descr="D:\документы\мои документы\доклады\презентация шкоола\для выступления\12июл2012_90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357172"/>
            <a:ext cx="2822451" cy="1944216"/>
          </a:xfrm>
          <a:prstGeom prst="snip2DiagRect">
            <a:avLst/>
          </a:prstGeom>
          <a:ln>
            <a:noFill/>
          </a:ln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ый треугольник 43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539552" y="411510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Малое предпринимательство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267744" y="915566"/>
            <a:ext cx="432048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224 </a:t>
            </a:r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СУБЪЕКТ МАЛОГО ПРЕДПРИНИМАТЕЛЬСТВА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491880" y="1347614"/>
            <a:ext cx="15801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ЮРИДИЧЕСКИЕ ЛИЦА </a:t>
            </a:r>
            <a:r>
              <a:rPr lang="ru-RU" sz="9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34</a:t>
            </a:r>
          </a:p>
          <a:p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11560" y="1347614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ИНДИВИДУАЛЬНЫЕ ПРЕДПРИНИМАТЕЛИ </a:t>
            </a:r>
          </a:p>
          <a:p>
            <a:pPr algn="ctr"/>
            <a:r>
              <a:rPr lang="ru-RU" sz="9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190</a:t>
            </a:r>
          </a:p>
          <a:p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220072" y="1347614"/>
            <a:ext cx="32403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ЧИСЛЕННОСТЬ ЗАНЯТЫХ В СФЕРЕ МАЛОГО БИЗНЕСА</a:t>
            </a:r>
          </a:p>
          <a:p>
            <a:pPr algn="ctr"/>
            <a:r>
              <a:rPr lang="ru-RU" sz="9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753</a:t>
            </a:r>
          </a:p>
          <a:p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139952" y="2859782"/>
            <a:ext cx="44644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 ОКАЗАННОЙ ФИНАНСОВОЙ ПОДДЕРЖКИ СМП  </a:t>
            </a:r>
          </a:p>
          <a:p>
            <a:pPr algn="ctr"/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2023 ГОДУ -  </a:t>
            </a:r>
            <a:r>
              <a:rPr lang="ru-RU" sz="12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2080 тыс. рублей 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95536" y="3588340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ИНФРАСТРУКТУРА ПОДДЕРЖКИ СМП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http://mbrk.ru/system/attachments/uploads/000/102/983/original/%D0%BB%D0%BE%D0%B3%D0%BE%D1%82%D0%B8%D0%B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39902"/>
            <a:ext cx="305296" cy="30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/>
          <p:cNvSpPr txBox="1"/>
          <p:nvPr/>
        </p:nvSpPr>
        <p:spPr>
          <a:xfrm>
            <a:off x="2843808" y="3920157"/>
            <a:ext cx="223224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Информационно-маркетинговый центр  поддержки  предпринимательства</a:t>
            </a:r>
          </a:p>
          <a:p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Рисунок 22" descr="C:\Users\OstashovNV\Desktop\gerb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939902"/>
            <a:ext cx="360040" cy="432048"/>
          </a:xfrm>
          <a:prstGeom prst="rect">
            <a:avLst/>
          </a:prstGeom>
          <a:noFill/>
          <a:ln w="0">
            <a:noFill/>
          </a:ln>
          <a:effectLst/>
        </p:spPr>
      </p:pic>
      <p:sp>
        <p:nvSpPr>
          <p:cNvPr id="25" name="Прямоугольник 24"/>
          <p:cNvSpPr/>
          <p:nvPr/>
        </p:nvSpPr>
        <p:spPr>
          <a:xfrm>
            <a:off x="899592" y="3939902"/>
            <a:ext cx="16561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Администрация </a:t>
            </a:r>
            <a:br>
              <a:rPr lang="ru-RU" sz="9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ru-RU" sz="9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муниципального района </a:t>
            </a:r>
          </a:p>
          <a:p>
            <a:r>
              <a:rPr lang="ru-RU" sz="9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«Усть-Цилемский»</a:t>
            </a:r>
            <a:endParaRPr lang="ru-RU" sz="9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95536" y="2859782"/>
            <a:ext cx="3528392" cy="5386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ВИДЫ ПОДДЕРЖКИ СМП</a:t>
            </a:r>
          </a:p>
          <a:p>
            <a:pPr algn="ctr"/>
            <a:endParaRPr lang="ru-RU" sz="800" b="1" dirty="0" smtClean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9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ИНФОРМАЦИОННАЯ  ФИНАНСОВАЯ  ИМУЩЕСТВЕННАЯ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699792" y="2859782"/>
            <a:ext cx="12827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b="1" dirty="0" smtClean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8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95536" y="1923678"/>
            <a:ext cx="8136904" cy="6924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СФЕРЫ ДЕЯТЕЛЬНОСТИ </a:t>
            </a:r>
          </a:p>
          <a:p>
            <a:pPr algn="ctr"/>
            <a:r>
              <a:rPr lang="ru-RU" sz="9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производство и переработка сельскохозяйственной продукции,  пассажирские перевозки, хлебопечение, рыболовство,  заготовка и переработка леса, строительство, обеспечение населения широким ассортиментом  продуктовых и промышленных товаров, предоставление бытовых услуг и  туризм</a:t>
            </a:r>
            <a:endParaRPr lang="ru-RU" sz="900" b="1" dirty="0">
              <a:solidFill>
                <a:srgbClr val="004D4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004048" y="3579862"/>
            <a:ext cx="3672408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КОЛЛЕГИАЛЬНЫЙ СОВЕЩАТЕЛЬНЫЙ ОРГАН</a:t>
            </a:r>
          </a:p>
          <a:p>
            <a:endParaRPr lang="ru-RU" sz="800" b="1" dirty="0" smtClean="0">
              <a:solidFill>
                <a:srgbClr val="004D4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ru-RU" sz="9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Координационный совет по развитию малого и среднего предпринимательства при главе муниципального района «</a:t>
            </a:r>
            <a:r>
              <a:rPr lang="ru-RU" sz="900" b="1" dirty="0" err="1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Усть-Цилемский</a:t>
            </a:r>
            <a:r>
              <a:rPr lang="ru-RU" sz="900" b="1" dirty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» - руководителе </a:t>
            </a:r>
            <a:r>
              <a:rPr lang="ru-RU" sz="9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администрации района </a:t>
            </a:r>
            <a:endParaRPr lang="ru-RU" sz="900" b="1" dirty="0">
              <a:solidFill>
                <a:srgbClr val="004D4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7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Инвестиции</a:t>
            </a:r>
            <a:endParaRPr lang="ru-RU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9418" y="987574"/>
            <a:ext cx="4718646" cy="6924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 ИНВЕСТИЦИЙ В ОСНОВНОЙ КАПИТАЛ ЗА 2023 ГОД </a:t>
            </a:r>
          </a:p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ru-RU" sz="900" b="1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БЕЗ СУБЪЕКТОВ МАЛОГО И СРЕДНЕГО ПРЕДПРИНИМАТЕЛЬСТВА</a:t>
            </a:r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algn="ctr"/>
            <a:r>
              <a:rPr lang="ru-RU" sz="12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921 млн. рублей</a:t>
            </a:r>
          </a:p>
          <a:p>
            <a:endParaRPr lang="ru-RU" sz="6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8CB02B04-1F20-8443-A5DE-71FAA1D53B61}"/>
              </a:ext>
            </a:extLst>
          </p:cNvPr>
          <p:cNvSpPr txBox="1"/>
          <p:nvPr/>
        </p:nvSpPr>
        <p:spPr>
          <a:xfrm>
            <a:off x="539552" y="1779662"/>
            <a:ext cx="2146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 ИНВЕСТИЦИЙ В ОСНОВНОЙ КАПИТАЛ В РАЗРЕЗЕ ПО ИСТОЧНИКАМ ФИНАНСИРОВАНИЯ (МЛН. РУБ.)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8CB02B04-1F20-8443-A5DE-71FAA1D53B61}"/>
              </a:ext>
            </a:extLst>
          </p:cNvPr>
          <p:cNvSpPr txBox="1"/>
          <p:nvPr/>
        </p:nvSpPr>
        <p:spPr>
          <a:xfrm>
            <a:off x="2771800" y="1779662"/>
            <a:ext cx="238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 ИНВЕСТИЦИЙ В ОСНОВНОЙ КАПИТАЛ ЗА СЧЕТ БЮДЖЕТНЫХ СРЕДСТВ (МЛН.РУБ.)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4419" y="3394396"/>
            <a:ext cx="661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000</a:t>
            </a:r>
            <a:endParaRPr lang="ru-RU" sz="3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35696" y="3507854"/>
            <a:ext cx="661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000</a:t>
            </a:r>
            <a:endParaRPr lang="ru-RU" sz="3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96578" y="2859782"/>
            <a:ext cx="661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000</a:t>
            </a:r>
            <a:endParaRPr lang="ru-RU" sz="3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1796" y="3758981"/>
            <a:ext cx="661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000</a:t>
            </a:r>
            <a:endParaRPr lang="ru-RU" sz="3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70197" y="3317120"/>
            <a:ext cx="661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000</a:t>
            </a:r>
            <a:endParaRPr lang="ru-RU" sz="3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1596887362"/>
              </p:ext>
            </p:extLst>
          </p:nvPr>
        </p:nvGraphicFramePr>
        <p:xfrm>
          <a:off x="251520" y="2283718"/>
          <a:ext cx="2520280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814276066"/>
              </p:ext>
            </p:extLst>
          </p:nvPr>
        </p:nvGraphicFramePr>
        <p:xfrm>
          <a:off x="2881384" y="2051784"/>
          <a:ext cx="3096344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5466737" y="1036506"/>
            <a:ext cx="3168352" cy="5847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В 2023 году большую часть инвестиций (95,6 % от общего объема) составили бюджетные средства, что связано с вводом в эксплуатацию дорогостоящего объекта </a:t>
            </a:r>
          </a:p>
          <a:p>
            <a:pPr algn="ctr"/>
            <a:r>
              <a:rPr lang="ru-RU" sz="8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«Лечебный корпус в с. Усть-Цильма». </a:t>
            </a:r>
            <a:endParaRPr lang="ru-RU" sz="800" dirty="0">
              <a:solidFill>
                <a:srgbClr val="004D4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8" name="Рисунок 17" descr="В Усть-Цильме открыли новый лечебный корпус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214560"/>
            <a:ext cx="3929090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330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214296"/>
            <a:ext cx="71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Реализованные инвестиционные проекты 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391800"/>
              </p:ext>
            </p:extLst>
          </p:nvPr>
        </p:nvGraphicFramePr>
        <p:xfrm>
          <a:off x="571472" y="785800"/>
          <a:ext cx="8143932" cy="2886622"/>
        </p:xfrm>
        <a:graphic>
          <a:graphicData uri="http://schemas.openxmlformats.org/drawingml/2006/table">
            <a:tbl>
              <a:tblPr/>
              <a:tblGrid>
                <a:gridCol w="6552412"/>
                <a:gridCol w="1591520"/>
              </a:tblGrid>
              <a:tr h="500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Наименование </a:t>
                      </a:r>
                      <a:r>
                        <a:rPr lang="ru-RU" sz="800" b="1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проекта</a:t>
                      </a:r>
                      <a:endParaRPr lang="ru-RU" sz="8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Инициатор проекта</a:t>
                      </a:r>
                      <a:endParaRPr lang="ru-RU" sz="8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956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</a:t>
                      </a:r>
                      <a:r>
                        <a:rPr lang="ru-RU" sz="8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троительство объекта «Лечебный корпус в</a:t>
                      </a:r>
                      <a:r>
                        <a:rPr lang="ru-RU" sz="8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с. Усть-Цильма</a:t>
                      </a:r>
                      <a:r>
                        <a:rPr lang="ru-RU" sz="8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</a:t>
                      </a:r>
                      <a:endParaRPr lang="ru-RU" sz="800" b="0" i="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Министерство здравоохранения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Республики Коми</a:t>
                      </a:r>
                      <a:endParaRPr lang="ru-RU" sz="800" i="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7339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Капитальный ремонт здания МБОУ «</a:t>
                      </a:r>
                      <a:r>
                        <a:rPr lang="ru-RU" sz="800" kern="1200" dirty="0" err="1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Цилемская</a:t>
                      </a: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СОШ»</a:t>
                      </a:r>
                      <a:r>
                        <a:rPr lang="ru-RU" sz="800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</a:t>
                      </a:r>
                      <a:endParaRPr lang="ru-RU" sz="800" b="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Администрация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МР «</a:t>
                      </a:r>
                      <a:r>
                        <a:rPr lang="ru-RU" sz="800" i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Усть-Цилемский</a:t>
                      </a:r>
                      <a:r>
                        <a:rPr lang="ru-RU" sz="80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</a:t>
                      </a:r>
                      <a:endParaRPr lang="ru-RU" sz="800" i="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4038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Капитальный</a:t>
                      </a:r>
                      <a:r>
                        <a:rPr lang="ru-RU" sz="800" baseline="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ремонт спортивного зала МБУ «Центр физкультуры, спорта и туризма»</a:t>
                      </a:r>
                      <a:endParaRPr lang="ru-RU" sz="80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0" baseline="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МБУ «Центр физкультуры, спорта и туризма»</a:t>
                      </a:r>
                      <a:endParaRPr lang="ru-RU" sz="800" i="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871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Реконструкция здания бывшей районной типографии под современный зрительный зал на 50 посадочных мест в с. Усть-Цильма</a:t>
                      </a:r>
                      <a:endParaRPr lang="ru-RU" sz="800" i="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МБУ «Районный центр культуры, досуга и кино»,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МОД «Русь Печорская»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i="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9867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Строительство здания для размещения </a:t>
                      </a:r>
                      <a:r>
                        <a:rPr lang="ru-RU" sz="800" kern="1200" dirty="0" err="1" smtClean="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Цилемской</a:t>
                      </a: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врачебной амбулатории ГБУЗ РК «</a:t>
                      </a:r>
                      <a:r>
                        <a:rPr lang="ru-RU" sz="800" kern="1200" dirty="0" err="1" smtClean="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Усть-Цилемская</a:t>
                      </a: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ЦРБ» из быстровозводимой модульной конструкции , в том числе оснащение</a:t>
                      </a:r>
                      <a:r>
                        <a:rPr lang="ru-RU" sz="800" kern="1200" baseline="0" dirty="0" smtClean="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ее</a:t>
                      </a: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медицинским оборудованием </a:t>
                      </a:r>
                      <a:endParaRPr lang="ru-RU" sz="800" i="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Министерство здравоохранения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Республики Коми</a:t>
                      </a:r>
                      <a:endParaRPr lang="ru-RU" sz="800" i="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Строительство объекта «Животноводческая ферма на 80 голов маточного поголовья КРС с участком отращивания в крестьянском (фермерском) хозяйстве Захарова Василия Леонидовича» в с. </a:t>
                      </a:r>
                      <a:r>
                        <a:rPr lang="ru-RU" sz="8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Хабариха</a:t>
                      </a:r>
                      <a:endParaRPr lang="ru-RU" sz="800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ИП, глава КФХ Захаров В.Л.</a:t>
                      </a:r>
                      <a:endParaRPr lang="ru-RU" sz="800" i="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499992" y="339502"/>
            <a:ext cx="3888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</a:t>
            </a:r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ланируемые к реализации инвестиционные проекты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Таблица 5">
            <a:hlinkClick r:id="rId2"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43138"/>
              </p:ext>
            </p:extLst>
          </p:nvPr>
        </p:nvGraphicFramePr>
        <p:xfrm>
          <a:off x="4563716" y="1131590"/>
          <a:ext cx="3797613" cy="2553816"/>
        </p:xfrm>
        <a:graphic>
          <a:graphicData uri="http://schemas.openxmlformats.org/drawingml/2006/table">
            <a:tbl>
              <a:tblPr/>
              <a:tblGrid>
                <a:gridCol w="1884339"/>
                <a:gridCol w="678362"/>
                <a:gridCol w="639626"/>
                <a:gridCol w="595286"/>
              </a:tblGrid>
              <a:tr h="3586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Наименование проекта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(инициатор </a:t>
                      </a:r>
                      <a:r>
                        <a:rPr lang="ru-RU" sz="800" b="1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проекта)</a:t>
                      </a:r>
                      <a:endParaRPr lang="ru-RU" sz="8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Срок реализации проекта</a:t>
                      </a: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Стоимость проекта, млн.руб.</a:t>
                      </a: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Создание рабочих мест</a:t>
                      </a: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143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FF0000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</a:t>
                      </a: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троительство объекта «Водопровод по ул. Нагорная в</a:t>
                      </a:r>
                      <a:r>
                        <a:rPr lang="ru-RU" sz="800" kern="1200" baseline="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с. Усть-Цильма</a:t>
                      </a: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 (</a:t>
                      </a:r>
                      <a:r>
                        <a:rPr lang="ru-RU" sz="800" i="1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инициатор – Администрация МР «</a:t>
                      </a:r>
                      <a:r>
                        <a:rPr lang="ru-RU" sz="800" i="1" kern="1200" dirty="0" err="1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Усть-Цилемский</a:t>
                      </a:r>
                      <a:r>
                        <a:rPr lang="ru-RU" sz="800" i="1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»)</a:t>
                      </a:r>
                      <a:endParaRPr lang="ru-RU" sz="800" i="1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2025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20,00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Не предусмотрено</a:t>
                      </a: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Развитие семейной фермы  в крестьянском (фермерском) хозяйстве Томилова Виктора </a:t>
                      </a:r>
                      <a:r>
                        <a:rPr lang="ru-RU" sz="800" kern="1200" dirty="0" err="1" smtClean="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Арсентьевича</a:t>
                      </a: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(с. Замежная) (строительство  животноводческой фермы на 300 голов КРС)</a:t>
                      </a:r>
                      <a:endParaRPr lang="ru-RU" sz="80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2025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100,00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9776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Строительство канализационных очистных сооружений в с. Усть-Цильма </a:t>
                      </a: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(</a:t>
                      </a:r>
                      <a:r>
                        <a:rPr lang="ru-RU" sz="800" i="1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инициатор – АО «Коми</a:t>
                      </a:r>
                      <a:r>
                        <a:rPr lang="ru-RU" sz="800" i="1" kern="1200" baseline="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тепловая компания</a:t>
                      </a:r>
                      <a:r>
                        <a:rPr lang="ru-RU" sz="800" i="1" kern="12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»)</a:t>
                      </a:r>
                      <a:endParaRPr lang="ru-RU" sz="800" i="1" dirty="0" smtClean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2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2024-2025</a:t>
                      </a:r>
                      <a:endParaRPr lang="ru-RU" sz="800" dirty="0">
                        <a:solidFill>
                          <a:schemeClr val="tx2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30,00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Не предусмотрено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>
            <a:hlinkClick r:id="rId3"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746020"/>
              </p:ext>
            </p:extLst>
          </p:nvPr>
        </p:nvGraphicFramePr>
        <p:xfrm>
          <a:off x="539552" y="1131590"/>
          <a:ext cx="3816424" cy="3528392"/>
        </p:xfrm>
        <a:graphic>
          <a:graphicData uri="http://schemas.openxmlformats.org/drawingml/2006/table">
            <a:tbl>
              <a:tblPr/>
              <a:tblGrid>
                <a:gridCol w="1893673"/>
                <a:gridCol w="681722"/>
                <a:gridCol w="642794"/>
                <a:gridCol w="598235"/>
              </a:tblGrid>
              <a:tr h="4011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Наименование проекта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(инициатор </a:t>
                      </a:r>
                      <a:r>
                        <a:rPr lang="ru-RU" sz="800" b="1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проекта)</a:t>
                      </a:r>
                      <a:endParaRPr lang="ru-RU" sz="800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Срок реализации проекта</a:t>
                      </a: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Стоимость проекта, млн.руб.</a:t>
                      </a: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Создание рабочих мест</a:t>
                      </a: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023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Строительство </a:t>
                      </a:r>
                      <a:r>
                        <a:rPr lang="ru-RU" sz="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объекта «Инженерная инфраструктура в местечке «Семенов холм» с. Усть-Цильма Республики Коми (</a:t>
                      </a:r>
                      <a:r>
                        <a:rPr lang="ru-RU" sz="8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инициатор </a:t>
                      </a:r>
                      <a:r>
                        <a:rPr lang="ru-RU" sz="800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– </a:t>
                      </a:r>
                      <a:r>
                        <a:rPr lang="ru-RU" sz="8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Администрация </a:t>
                      </a:r>
                      <a:r>
                        <a:rPr lang="ru-RU" sz="800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МР </a:t>
                      </a:r>
                      <a:r>
                        <a:rPr lang="ru-RU" sz="8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«</a:t>
                      </a:r>
                      <a:r>
                        <a:rPr lang="ru-RU" sz="800" i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Усть-Цилемский</a:t>
                      </a:r>
                      <a:r>
                        <a:rPr lang="ru-RU" sz="8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</a:t>
                      </a:r>
                      <a:r>
                        <a:rPr lang="ru-RU" sz="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2016-2025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102,675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Не предусмотрено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81266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Строительство водопровода в д. Верхнее </a:t>
                      </a:r>
                      <a:r>
                        <a:rPr lang="ru-RU" sz="800" kern="1200" dirty="0" err="1" smtClean="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Бугаево</a:t>
                      </a:r>
                      <a:endParaRPr lang="ru-RU" sz="800" kern="1200" dirty="0" smtClean="0">
                        <a:solidFill>
                          <a:schemeClr val="tx2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1" kern="1200" dirty="0" smtClean="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</a:t>
                      </a:r>
                      <a:r>
                        <a:rPr lang="ru-RU" sz="800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инициатор – Министерство строительства и жилищно-коммунального хозяйства Республики Коми</a:t>
                      </a: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)</a:t>
                      </a:r>
                      <a:endParaRPr lang="ru-RU" sz="8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2024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38,50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Не предусмотрено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2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Капитальный ремонт теплопровода наружного теплоснабжения на участке от ТК 5.4 до ТК 5.5 надземная прокладка по ул. Сельхозтехника, от ТК 5.5 до ТК 6 подземная прокладка по ул. Сельхозтехника в д. </a:t>
                      </a:r>
                      <a:r>
                        <a:rPr lang="ru-RU" sz="800" b="0" i="0" u="none" strike="noStrike" kern="1200" baseline="0" dirty="0" err="1" smtClean="0">
                          <a:solidFill>
                            <a:schemeClr val="tx2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Чукчино</a:t>
                      </a:r>
                      <a:r>
                        <a:rPr lang="ru-RU" sz="800" b="0" i="0" u="none" strike="noStrike" kern="1200" baseline="0" dirty="0" smtClean="0">
                          <a:solidFill>
                            <a:schemeClr val="tx2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800" i="1" kern="1200" dirty="0" smtClean="0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</a:t>
                      </a:r>
                      <a:r>
                        <a:rPr lang="ru-RU" sz="800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инициатор – Министерство строительства и жилищно-коммунального хозяйства Республики Коми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2024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13,00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Не предусмотрено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7104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67544" y="339502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Реализуемые  инвестиционные проекты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03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9" y="214296"/>
            <a:ext cx="788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Инвестиционные площадки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42910" y="928676"/>
          <a:ext cx="3381586" cy="1820230"/>
        </p:xfrm>
        <a:graphic>
          <a:graphicData uri="http://schemas.openxmlformats.org/drawingml/2006/table">
            <a:tbl>
              <a:tblPr/>
              <a:tblGrid>
                <a:gridCol w="3381586"/>
              </a:tblGrid>
              <a:tr h="52390">
                <a:tc>
                  <a:txBody>
                    <a:bodyPr/>
                    <a:lstStyle/>
                    <a:p>
                      <a:pPr marL="342900" marR="179070" lvl="0" indent="-342900"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Земельный </a:t>
                      </a:r>
                      <a:r>
                        <a:rPr lang="ru-RU" sz="800" b="1" dirty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участок </a:t>
                      </a: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, площадь- 1,59 га</a:t>
                      </a:r>
                    </a:p>
                    <a:p>
                      <a:pPr marL="342900" marR="179070" lvl="0" indent="-342900"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(С</a:t>
                      </a:r>
                      <a:r>
                        <a:rPr lang="ru-RU" sz="800" b="1" dirty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. Усть-Цильма, урочище «Под </a:t>
                      </a:r>
                      <a:r>
                        <a:rPr lang="ru-RU" sz="800" b="1" baseline="0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</a:t>
                      </a: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поповым </a:t>
                      </a:r>
                      <a:r>
                        <a:rPr lang="ru-RU" sz="800" b="1" dirty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холмом</a:t>
                      </a: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»)</a:t>
                      </a:r>
                    </a:p>
                    <a:p>
                      <a:pPr marL="342900" marR="179070" lvl="0" indent="-342900" algn="ctr">
                        <a:spcAft>
                          <a:spcPts val="0"/>
                        </a:spcAft>
                      </a:pPr>
                      <a:endParaRPr lang="ru-RU" sz="800" b="1" dirty="0">
                        <a:solidFill>
                          <a:srgbClr val="727271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Земельный участок, площадь- 1,19 га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</a:t>
                      </a:r>
                      <a:r>
                        <a:rPr lang="ru-RU" sz="800" b="1" dirty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(С. Усть-Цильма, урочище «Под Поповым холмом</a:t>
                      </a: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</a:t>
                      </a:r>
                      <a:endParaRPr lang="ru-RU" sz="800" b="1" dirty="0">
                        <a:solidFill>
                          <a:srgbClr val="727271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Земельный </a:t>
                      </a:r>
                      <a:r>
                        <a:rPr lang="ru-RU" sz="800" b="1" dirty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участок </a:t>
                      </a: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, площадь- 2,65 га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(С</a:t>
                      </a:r>
                      <a:r>
                        <a:rPr lang="ru-RU" sz="800" b="1" dirty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. Усть-Цильма, урочище «Гора </a:t>
                      </a:r>
                      <a:r>
                        <a:rPr lang="ru-RU" sz="800" b="1" dirty="0" err="1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Батманова</a:t>
                      </a: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»)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</a:pPr>
                      <a:endParaRPr lang="ru-RU" sz="800" b="1" dirty="0">
                        <a:solidFill>
                          <a:srgbClr val="727271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Земельный </a:t>
                      </a:r>
                      <a:r>
                        <a:rPr lang="ru-RU" sz="800" b="1" dirty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участок </a:t>
                      </a: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, площадь- 2,38 га 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(С</a:t>
                      </a:r>
                      <a:r>
                        <a:rPr lang="ru-RU" sz="800" b="1" dirty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. Усть-Цильма, урочище «Гора </a:t>
                      </a:r>
                      <a:r>
                        <a:rPr lang="ru-RU" sz="800" b="1" dirty="0" err="1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Батманова</a:t>
                      </a: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»)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</a:pPr>
                      <a:endParaRPr lang="ru-RU" sz="800" b="1" dirty="0">
                        <a:solidFill>
                          <a:srgbClr val="727271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Земельный участок, площадь- 2,52 га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</a:t>
                      </a:r>
                      <a:r>
                        <a:rPr lang="ru-RU" sz="800" b="1" dirty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(С. Усть-Цильма, урочище «Под Поповым холмом</a:t>
                      </a:r>
                      <a:r>
                        <a:rPr lang="ru-RU" sz="800" b="1" dirty="0" smtClean="0">
                          <a:solidFill>
                            <a:srgbClr val="72727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») 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</a:pPr>
                      <a:endParaRPr lang="ru-RU" sz="800" b="1" dirty="0">
                        <a:solidFill>
                          <a:srgbClr val="727271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2857502"/>
            <a:ext cx="400052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91465">
              <a:spcAft>
                <a:spcPts val="0"/>
              </a:spcAft>
            </a:pPr>
            <a:endParaRPr lang="ru-RU" b="1" dirty="0" smtClean="0">
              <a:solidFill>
                <a:srgbClr val="00000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indent="291465">
              <a:spcAft>
                <a:spcPts val="0"/>
              </a:spcAft>
            </a:pPr>
            <a:r>
              <a:rPr lang="ru-RU" sz="8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Категория земельного участка - земли  сельскохозяйственного назначения.</a:t>
            </a:r>
          </a:p>
          <a:p>
            <a:pPr indent="291465">
              <a:spcAft>
                <a:spcPts val="0"/>
              </a:spcAft>
            </a:pPr>
            <a:r>
              <a:rPr lang="ru-RU" sz="8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Тип площадки - </a:t>
            </a:r>
            <a:r>
              <a:rPr lang="ru-RU" sz="800" b="1" dirty="0" err="1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Гринфилд</a:t>
            </a:r>
            <a:r>
              <a:rPr lang="ru-RU" sz="8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(земля для застройки).</a:t>
            </a:r>
          </a:p>
          <a:p>
            <a:pPr indent="291465">
              <a:spcAft>
                <a:spcPts val="0"/>
              </a:spcAft>
            </a:pPr>
            <a:r>
              <a:rPr lang="ru-RU" sz="8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Форма собственности - земельный участок, государственная собственность на который не разграничена.</a:t>
            </a:r>
          </a:p>
          <a:p>
            <a:pPr indent="291465">
              <a:spcAft>
                <a:spcPts val="0"/>
              </a:spcAft>
            </a:pPr>
            <a:r>
              <a:rPr lang="ru-RU" sz="8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Автомобильные пути на территории площадки - полевая дорога.</a:t>
            </a:r>
          </a:p>
          <a:p>
            <a:pPr indent="291465">
              <a:spcAft>
                <a:spcPts val="0"/>
              </a:spcAft>
            </a:pPr>
            <a:r>
              <a:rPr lang="ru-RU" sz="8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Инженерные изыскания на территории площадки – не проводились.</a:t>
            </a:r>
          </a:p>
          <a:p>
            <a:pPr indent="291465">
              <a:spcAft>
                <a:spcPts val="0"/>
              </a:spcAft>
            </a:pPr>
            <a:r>
              <a:rPr lang="ru-RU" sz="8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Аэрофотосъемка – имеется.</a:t>
            </a:r>
          </a:p>
          <a:p>
            <a:pPr indent="291465">
              <a:spcAft>
                <a:spcPts val="0"/>
              </a:spcAft>
            </a:pPr>
            <a:r>
              <a:rPr lang="ru-RU" sz="8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Здания и сооружения – отсутствуют.</a:t>
            </a:r>
          </a:p>
          <a:p>
            <a:pPr indent="291465">
              <a:spcAft>
                <a:spcPts val="0"/>
              </a:spcAft>
            </a:pPr>
            <a:r>
              <a:rPr lang="ru-RU" sz="8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Инженерная инфраструктура – отсутствует.</a:t>
            </a:r>
          </a:p>
          <a:p>
            <a:pPr indent="291465">
              <a:spcAft>
                <a:spcPts val="0"/>
              </a:spcAft>
            </a:pPr>
            <a:r>
              <a:rPr lang="ru-RU" sz="8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Социальная инфраструктура - в 30-минутной доступности от площадки.</a:t>
            </a:r>
          </a:p>
          <a:p>
            <a:pPr indent="291465">
              <a:spcAft>
                <a:spcPts val="0"/>
              </a:spcAft>
            </a:pPr>
            <a:r>
              <a:rPr lang="ru-RU" sz="8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Основные резиденты площадки – нет.</a:t>
            </a:r>
            <a:endParaRPr lang="ru-RU" sz="800" b="1" dirty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146" name="Picture 2" descr="J:\для паспорта\луга.JPG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 l="19167" t="22222" r="30833"/>
          <a:stretch>
            <a:fillRect/>
          </a:stretch>
        </p:blipFill>
        <p:spPr bwMode="auto">
          <a:xfrm>
            <a:off x="4643438" y="285734"/>
            <a:ext cx="4286280" cy="4643470"/>
          </a:xfrm>
          <a:prstGeom prst="flowChartInputOutput">
            <a:avLst/>
          </a:prstGeom>
          <a:noFill/>
        </p:spPr>
      </p:pic>
      <p:sp>
        <p:nvSpPr>
          <p:cNvPr id="8" name="Выгнутая вправо стрелка 7"/>
          <p:cNvSpPr/>
          <p:nvPr/>
        </p:nvSpPr>
        <p:spPr>
          <a:xfrm>
            <a:off x="4214810" y="2000246"/>
            <a:ext cx="714380" cy="1714512"/>
          </a:xfrm>
          <a:prstGeom prst="curvedLef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9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26204" y="41151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Обращение к инвестору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79512" y="984419"/>
            <a:ext cx="8784976" cy="295232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2406586" y="1142990"/>
            <a:ext cx="6237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Уважаемые</a:t>
            </a:r>
            <a:r>
              <a:rPr lang="ru-RU" sz="1400" b="1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1400" b="1" i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друзья и партнеры!</a:t>
            </a:r>
            <a:endParaRPr lang="ru-RU" sz="1400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84389" y="1265584"/>
            <a:ext cx="6696744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 smtClean="0"/>
              <a:t> </a:t>
            </a:r>
            <a:endParaRPr lang="ru-RU" sz="900" dirty="0" smtClean="0"/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От имени жителей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Усть-Цилемского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района  рад приветствовать Вас на страницах данного инвестиционного паспорта  муниципального района «Усть-Цилемский» и пригласить к деловому сотрудничеству.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Усть-Цилемский район расположен в северо-западной части Республики Коми и является самым большим по территории и самым малонаселенным районом республики.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Усть-Цильма - одно из самых древних сел Европейского севера. Около пяти столетий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устьцилёма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 бережно сохраняют свою уникальную культуру,  традиции и народные промыслы.  В республике и далеко за ее пределами наш район славится известным брендом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Усть-Цилемская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горка».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Усть-Цилемский  район - экологически чистый, здесь отсутствуют биологические и радиационно-опасные объекты.  Сельскохозяйственные угодья, лесные массивы,  водные ресурсы, живописные ландшафтные территории являются основой развития агропромышленного и лесопромышленного комплексов, создают благоприятные условия для организации отдыха населения.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Органы местного самоуправления района всецело заинтересованы во взаимовыгодном сотрудничестве со всеми заинтересованными лицами в организации на территории муниципального района деятельности в таких  сферах, как  организация отдыха и оздоровления населения; туризм;  сельское хозяйство; лесное хозяйство и деревообработка; развитие сферы услуг; организация мини-производств (продуктов питания, промышленных товаров, изделий народного промысла и ремесел).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Мы готовы поддержать все идеи и начинания, которые будут способствовать процветанию нашего района.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Добро пожаловать в Усть-Цилемский район!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43504" y="4155926"/>
            <a:ext cx="3572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уважением, </a:t>
            </a:r>
          </a:p>
          <a:p>
            <a:pPr algn="r"/>
            <a:r>
              <a:rPr lang="ru-RU" sz="1000" b="1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глава муниципального района «Усть-Цилемский» - руководитель администрации района </a:t>
            </a:r>
          </a:p>
          <a:p>
            <a:pPr algn="r"/>
            <a:r>
              <a:rPr lang="ru-RU" sz="1000" b="1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Николай  Митрофанович Канев</a:t>
            </a:r>
            <a:endParaRPr lang="ru-RU" sz="1000" b="1" i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0671" y="4184677"/>
            <a:ext cx="22118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8(82141)92580</a:t>
            </a:r>
          </a:p>
          <a:p>
            <a:r>
              <a:rPr lang="en-US" sz="1000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3"/>
              </a:rPr>
              <a:t>kanew.nm@yandex.ru</a:t>
            </a:r>
            <a:endParaRPr lang="ru-RU" sz="1000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en-US" sz="1000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http://mrust-cilma.ru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07" y="4211620"/>
            <a:ext cx="144016" cy="144016"/>
          </a:xfrm>
          <a:prstGeom prst="rect">
            <a:avLst/>
          </a:prstGeom>
        </p:spPr>
      </p:pic>
      <p:pic>
        <p:nvPicPr>
          <p:cNvPr id="38" name="Рисунок 3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65006"/>
            <a:ext cx="156071" cy="1440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44" y="4515691"/>
            <a:ext cx="156071" cy="1560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-3200" r="4415" b="2800"/>
          <a:stretch/>
        </p:blipFill>
        <p:spPr>
          <a:xfrm>
            <a:off x="268421" y="973208"/>
            <a:ext cx="2015968" cy="28347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78" y="4671762"/>
            <a:ext cx="222018" cy="2220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2745" y="4638167"/>
            <a:ext cx="173477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9"/>
              </a:rPr>
              <a:t>https://vk.com/usttsilemsky</a:t>
            </a:r>
            <a:endParaRPr lang="ru-RU" sz="1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75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357172"/>
            <a:ext cx="72866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2727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Направления для вложения инвестиций и развития бизнеса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27271"/>
              </a:solidFill>
              <a:effectLst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6143636" y="1071552"/>
            <a:ext cx="242889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строительство ферм по новым технологиям на 50-100 голов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1071552"/>
            <a:ext cx="2500330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создание  и модернизация цехов по первичной переработке мяса 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1714494"/>
            <a:ext cx="250033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создание предприятия по первичной переработке рыбы 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3636" y="1714494"/>
            <a:ext cx="2428892" cy="7848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промышленное освоение крупнейшего в мире (уникального)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Пижемского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месторождения россыпного титана с сопутствующими полезными ископаемыми 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2357436"/>
            <a:ext cx="2500330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разработка карьера по добыче строительного камня (щебня) 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 д.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Верховская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43636" y="4214824"/>
            <a:ext cx="2500330" cy="2308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создание сети гостевых домов 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43636" y="2786064"/>
            <a:ext cx="242889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организация мест летнего и зимнего отдыха 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Выноска со стрелками влево/вправо 16"/>
          <p:cNvSpPr/>
          <p:nvPr/>
        </p:nvSpPr>
        <p:spPr>
          <a:xfrm>
            <a:off x="3071802" y="1142990"/>
            <a:ext cx="2928958" cy="2786082"/>
          </a:xfrm>
          <a:prstGeom prst="leftRightArrowCallou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Туризм</a:t>
            </a:r>
          </a:p>
          <a:p>
            <a:pPr algn="ctr"/>
            <a:endParaRPr lang="ru-RU" sz="900" b="1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Сельское хозяйство</a:t>
            </a:r>
          </a:p>
          <a:p>
            <a:pPr algn="ctr"/>
            <a:endParaRPr lang="ru-RU" sz="900" b="1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Промышленность </a:t>
            </a:r>
          </a:p>
          <a:p>
            <a:pPr algn="ctr"/>
            <a:endParaRPr lang="ru-RU" sz="900" b="1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Строительство</a:t>
            </a:r>
          </a:p>
          <a:p>
            <a:pPr algn="ctr"/>
            <a:endParaRPr lang="ru-RU" sz="900" b="1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Социальная сфера</a:t>
            </a:r>
            <a:endParaRPr lang="ru-RU" sz="900" b="1" dirty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43636" y="3357568"/>
            <a:ext cx="2428892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строительство объекта: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Усть-Цилемский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социальный культурный центр (пристройка к зданию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Усть-Цилемского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культурного центра)»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28596" y="3929072"/>
            <a:ext cx="250033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строительство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лыжероллерных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трасс в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с. Замежная и с.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Хабариха</a:t>
            </a:r>
            <a:endParaRPr lang="ru-RU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28596" y="3214692"/>
            <a:ext cx="250033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строительство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Социокультурного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центра </a:t>
            </a:r>
          </a:p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в с. Замежная 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Выгнутая вверх стрелка 21"/>
          <p:cNvSpPr/>
          <p:nvPr/>
        </p:nvSpPr>
        <p:spPr>
          <a:xfrm rot="18949706">
            <a:off x="4018670" y="858171"/>
            <a:ext cx="1071570" cy="500066"/>
          </a:xfrm>
          <a:prstGeom prst="curved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Выгнутая вниз стрелка 19"/>
          <p:cNvSpPr/>
          <p:nvPr/>
        </p:nvSpPr>
        <p:spPr>
          <a:xfrm rot="20666660">
            <a:off x="5491074" y="3350056"/>
            <a:ext cx="2141269" cy="702492"/>
          </a:xfrm>
          <a:prstGeom prst="curvedUp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Выгнутая влево стрелка 18"/>
          <p:cNvSpPr/>
          <p:nvPr/>
        </p:nvSpPr>
        <p:spPr>
          <a:xfrm>
            <a:off x="827584" y="2787774"/>
            <a:ext cx="785818" cy="714380"/>
          </a:xfrm>
          <a:prstGeom prst="curved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Выгнутая влево стрелка 17"/>
          <p:cNvSpPr/>
          <p:nvPr/>
        </p:nvSpPr>
        <p:spPr>
          <a:xfrm>
            <a:off x="761276" y="1393964"/>
            <a:ext cx="714380" cy="714380"/>
          </a:xfrm>
          <a:prstGeom prst="curved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357158" y="285734"/>
            <a:ext cx="81439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rgbClr val="72727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Формы взаимодействия с потенциальными инвесторами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1059582"/>
            <a:ext cx="2357454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Обеспечение  информированности потенциальных инвесторов 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5004048" y="1062341"/>
            <a:ext cx="3714744" cy="10618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921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Раздел «Инвестиционная</a:t>
            </a:r>
            <a:r>
              <a:rPr kumimoji="0" lang="ru-RU" sz="900" b="0" i="0" u="none" strike="noStrike" cap="none" normalizeH="0" dirty="0" smtClean="0">
                <a:ln>
                  <a:noFill/>
                </a:ln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деятельность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», в котором размещается</a:t>
            </a:r>
            <a:r>
              <a:rPr kumimoji="0" lang="ru-RU" sz="900" b="0" i="0" u="none" strike="noStrike" cap="none" normalizeH="0" dirty="0" smtClean="0">
                <a:ln>
                  <a:noFill/>
                </a:ln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информация, ориентированная на привлечение потенциальных инвесторов;</a:t>
            </a:r>
          </a:p>
          <a:p>
            <a:pPr marL="0" marR="0" lvl="0" indent="2921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Раздел «Обращение</a:t>
            </a:r>
            <a:r>
              <a:rPr kumimoji="0" lang="ru-RU" sz="900" b="0" i="0" u="none" strike="noStrike" cap="none" normalizeH="0" dirty="0" smtClean="0">
                <a:ln>
                  <a:noFill/>
                </a:ln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граждан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», в котором можно написать обращение к руководителю администрации и его заместителям (в т.ч. для оперативного решения возникающих в процессе инвестиционной деятельности проблем и вопросов) 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1619672" y="2427734"/>
            <a:ext cx="228601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2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Предоставление поддержки хозяйствующим субъектам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32040" y="2499742"/>
            <a:ext cx="371474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Предусмотрены финансовая, имущественная, консультационная поддержки хозяйствующих субъектов</a:t>
            </a:r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23728" y="1779662"/>
            <a:ext cx="235745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Официальный сайт администрации:  </a:t>
            </a:r>
            <a:r>
              <a:rPr lang="en-US" sz="900" b="1" dirty="0">
                <a:solidFill>
                  <a:srgbClr val="45617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http://mrust-cilma.ru/</a:t>
            </a:r>
            <a:endParaRPr lang="ru-RU" sz="900" b="1" dirty="0">
              <a:solidFill>
                <a:srgbClr val="456176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3075806"/>
            <a:ext cx="4214842" cy="5078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Муниципальная программа муниципального района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Усть-Цилемский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 «Развитие экономики», утвержденная постановлением администрации муниципального района «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Усть-Цилемский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 от 29.12.2021г. № 12/1345</a:t>
            </a:r>
            <a:endParaRPr lang="ru-RU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72"/>
            <a:ext cx="8429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Меры поддержки для резидентов Арктической зоны РФ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785800"/>
            <a:ext cx="4429156" cy="2477601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Налоговые  преференции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:</a:t>
            </a:r>
          </a:p>
          <a:p>
            <a:pPr algn="ctr"/>
            <a:endParaRPr lang="ru-RU" sz="9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ru-RU" sz="8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1.Налог на прибыль</a:t>
            </a:r>
          </a:p>
          <a:p>
            <a:r>
              <a:rPr lang="ru-RU" sz="800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Ставка: 0% на 10 лет (федеральная часть) с момента получения первой прибыли.</a:t>
            </a:r>
          </a:p>
          <a:p>
            <a:r>
              <a:rPr lang="ru-RU" sz="800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Ставка: 5% на 5 лет (региональная часть) и 10% в течение следующих 5 лет.</a:t>
            </a:r>
          </a:p>
          <a:p>
            <a:r>
              <a:rPr lang="ru-RU" sz="8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2.Страховые взносы</a:t>
            </a:r>
          </a:p>
          <a:p>
            <a:r>
              <a:rPr lang="ru-RU" sz="800" dirty="0" smtClean="0">
                <a:solidFill>
                  <a:schemeClr val="tx2"/>
                </a:solidFill>
              </a:rPr>
              <a:t>возмещение части </a:t>
            </a:r>
            <a:r>
              <a:rPr lang="ru-RU" sz="800" dirty="0">
                <a:solidFill>
                  <a:schemeClr val="tx2"/>
                </a:solidFill>
              </a:rPr>
              <a:t>расходов по уплате страховых взносов в государственные внебюджетные фонды</a:t>
            </a:r>
            <a:r>
              <a:rPr lang="ru-RU" sz="800" dirty="0" smtClean="0"/>
              <a:t>.</a:t>
            </a:r>
          </a:p>
          <a:p>
            <a:r>
              <a:rPr lang="ru-RU" sz="8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3.НДПИ</a:t>
            </a:r>
            <a:endParaRPr lang="ru-RU" sz="800" b="1" dirty="0" smtClean="0">
              <a:solidFill>
                <a:schemeClr val="tx2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ru-RU" sz="800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Ставка: 0,5 действующей ставки</a:t>
            </a:r>
          </a:p>
          <a:p>
            <a:r>
              <a:rPr lang="ru-RU" sz="8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4.Налог на имущество</a:t>
            </a:r>
          </a:p>
          <a:p>
            <a:r>
              <a:rPr lang="ru-RU" sz="800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0 % на период действия соглашения (региональная часть)</a:t>
            </a:r>
          </a:p>
          <a:p>
            <a:r>
              <a:rPr lang="ru-RU" sz="8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5.Земельный налог</a:t>
            </a:r>
          </a:p>
          <a:p>
            <a:r>
              <a:rPr lang="ru-RU" sz="800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Освобождение </a:t>
            </a:r>
            <a:r>
              <a:rPr lang="ru-RU" sz="800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от уплаты налога на период действия соглашения (муниципальная часть).</a:t>
            </a:r>
          </a:p>
          <a:p>
            <a:r>
              <a:rPr lang="ru-RU" sz="8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6.Упрощенная система налогообложения</a:t>
            </a:r>
          </a:p>
          <a:p>
            <a:r>
              <a:rPr lang="ru-RU" sz="800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- в размере 1%, если объектом налогообложения являются доходы;</a:t>
            </a:r>
          </a:p>
          <a:p>
            <a:r>
              <a:rPr lang="ru-RU" sz="800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- в размере 5%, если объектом налогообложения являются доходы, уменьшенные на величину расходов (региональная часть)</a:t>
            </a:r>
          </a:p>
          <a:p>
            <a:endParaRPr lang="ru-RU" sz="900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3286130"/>
            <a:ext cx="4429156" cy="16466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Административные  преференции</a:t>
            </a:r>
          </a:p>
          <a:p>
            <a:pPr algn="ctr"/>
            <a:endParaRPr lang="ru-RU" sz="900" b="1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28600" indent="-228600"/>
            <a:r>
              <a:rPr lang="ru-RU" sz="800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1. Применение процедуры свободной таможенной зоны</a:t>
            </a:r>
          </a:p>
          <a:p>
            <a:pPr marL="228600" indent="-228600"/>
            <a:endParaRPr lang="ru-RU" sz="800" dirty="0" smtClean="0">
              <a:solidFill>
                <a:schemeClr val="tx2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28600" indent="-228600"/>
            <a:r>
              <a:rPr lang="ru-RU" sz="800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2. Предоставление земельных участков без торгов</a:t>
            </a:r>
          </a:p>
          <a:p>
            <a:pPr marL="228600" indent="-228600"/>
            <a:endParaRPr lang="ru-RU" sz="800" dirty="0" smtClean="0">
              <a:solidFill>
                <a:schemeClr val="tx2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28600" indent="-228600"/>
            <a:r>
              <a:rPr lang="ru-RU" sz="800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3. Проведение проверок в сокращенные сроки</a:t>
            </a:r>
          </a:p>
          <a:p>
            <a:pPr marL="228600" indent="-228600"/>
            <a:endParaRPr lang="ru-RU" sz="800" dirty="0" smtClean="0">
              <a:solidFill>
                <a:schemeClr val="tx2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28600" indent="-228600"/>
            <a:r>
              <a:rPr lang="ru-RU" sz="800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4. Одновременное проведение экологической и государственной экспертизы ПСД</a:t>
            </a:r>
          </a:p>
          <a:p>
            <a:pPr marL="228600" indent="-228600" algn="ctr"/>
            <a:endParaRPr lang="ru-RU" sz="900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endParaRPr lang="ru-RU" sz="900" b="1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endParaRPr lang="ru-RU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072066" y="854011"/>
            <a:ext cx="3714776" cy="38625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921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Нормативные документы</a:t>
            </a:r>
          </a:p>
          <a:p>
            <a:pPr lvl="0" indent="2921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900" b="1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ru-RU" sz="800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 Федеральный закон от 13.07.2020 №193 «О государственной поддержке предпринимательской деятельности в Арктической зоне Российской Федерации».</a:t>
            </a:r>
          </a:p>
          <a:p>
            <a:endParaRPr lang="ru-RU" sz="800" dirty="0" smtClean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800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 Постановление Правительства Российской Федерации от 02.09.2020 №1338 «Об утверждении Правил предоставления из федерального бюджета субсидий на возмещение затрат по уплате страховых взносов, возникающих у юридических лиц, индивидуальных предпринимателей, являющихся резидентами Арктической зоны Российской Федерации».</a:t>
            </a:r>
          </a:p>
          <a:p>
            <a:endParaRPr lang="ru-RU" sz="800" dirty="0" smtClean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800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 Закон Республики Коми от 29.10.2020 №75-РЗ «О внесении изменений в некоторые законодательные акты Республики Коми в связи с установлением налоговых льгот для резидентов Арктической зоны Российской Федерации».</a:t>
            </a:r>
          </a:p>
          <a:p>
            <a:pPr algn="just"/>
            <a:endParaRPr lang="ru-RU" sz="8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 </a:t>
            </a:r>
            <a:r>
              <a:rPr lang="ru-RU" sz="800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Решения Советов сельских поселений на территории </a:t>
            </a:r>
            <a:r>
              <a:rPr lang="ru-RU" sz="800" dirty="0" err="1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Усть-Цилемского</a:t>
            </a:r>
            <a:r>
              <a:rPr lang="ru-RU" sz="800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района «О земельном налоге на земли, находящиеся в пределах границ сельских поселений» (</a:t>
            </a:r>
            <a:r>
              <a:rPr lang="ru-RU" sz="800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предусмотрены налоговые льготы по земельному налогу: от уплаты земельного налога освобождены организации и индивидуальные предприниматели, получившие статус Резидента Арктической зоны Российской Федерации, осуществляющие деятельность в Арктической зоне Российской Федерации (в отношении земельного участка, используемого для реализации инвестиционного проекта, на период действия соглашения об осуществлении инвестиционной деятельности</a:t>
            </a:r>
            <a:r>
              <a:rPr lang="ru-RU" sz="800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lvl="0" indent="2921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900" b="1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 indent="2921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900" b="1" i="0" u="none" strike="noStrike" cap="none" normalizeH="0" baseline="0" dirty="0" smtClean="0">
              <a:ln>
                <a:noFill/>
              </a:ln>
              <a:effectLst/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 indent="2921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D:\документы\мои документы\доклады\ВДНХ\баннер\луга\DSCN0762.JPG"/>
          <p:cNvPicPr/>
          <p:nvPr/>
        </p:nvPicPr>
        <p:blipFill>
          <a:blip r:embed="rId2" cstate="print">
            <a:lum bright="40000"/>
          </a:blip>
          <a:srcRect l="-2070" b="15746"/>
          <a:stretch>
            <a:fillRect/>
          </a:stretch>
        </p:blipFill>
        <p:spPr bwMode="auto">
          <a:xfrm>
            <a:off x="179512" y="195486"/>
            <a:ext cx="8496944" cy="4680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/>
          <p:cNvSpPr txBox="1"/>
          <p:nvPr/>
        </p:nvSpPr>
        <p:spPr>
          <a:xfrm>
            <a:off x="3023828" y="4568229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https://</a:t>
            </a:r>
            <a:r>
              <a:rPr lang="en-US" sz="14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invest.rkomi.ru/</a:t>
            </a:r>
            <a:endParaRPr lang="ru-RU" sz="105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55576" y="1707654"/>
            <a:ext cx="3748269" cy="1793326"/>
            <a:chOff x="2695939" y="1707654"/>
            <a:chExt cx="3748269" cy="1765336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2695939" y="1707654"/>
              <a:ext cx="3748269" cy="738664"/>
              <a:chOff x="2699792" y="1707654"/>
              <a:chExt cx="3744416" cy="738664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3347864" y="1707654"/>
                <a:ext cx="309634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Министерство экономического развития, промышленности и транспорта Республики Коми</a:t>
                </a:r>
                <a:endParaRPr lang="ru-RU" sz="1050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028" name="Picture 4" descr="ÐÐ¾ÑÐ¾Ð¶ÐµÐµ Ð¸Ð·Ð¾Ð±ÑÐ°Ð¶ÐµÐ½Ð¸Ðµ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3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9792" y="1806813"/>
                <a:ext cx="535425" cy="6243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2695939" y="2427734"/>
              <a:ext cx="3748269" cy="1045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900" dirty="0" smtClean="0"/>
            </a:p>
            <a:p>
              <a:pPr algn="ctr"/>
              <a:r>
                <a:rPr lang="ru-RU" sz="900" b="1" dirty="0" smtClean="0">
                  <a:solidFill>
                    <a:schemeClr val="tx2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Россия, Республика Коми, г. Сыктывкар,</a:t>
              </a:r>
            </a:p>
            <a:p>
              <a:pPr algn="ctr"/>
              <a:r>
                <a:rPr lang="ru-RU" sz="900" b="1" dirty="0" smtClean="0">
                  <a:solidFill>
                    <a:schemeClr val="tx2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 ул. Интернациональная, д. 157, </a:t>
              </a:r>
            </a:p>
            <a:p>
              <a:pPr algn="ctr"/>
              <a:r>
                <a:rPr lang="ru-RU" sz="900" b="1" dirty="0" smtClean="0">
                  <a:solidFill>
                    <a:schemeClr val="tx2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Телефон: 8 (8212) 255-433 (доб. 214) </a:t>
              </a:r>
            </a:p>
            <a:p>
              <a:pPr algn="ctr"/>
              <a:r>
                <a:rPr lang="ru-RU" sz="900" b="1" dirty="0" smtClean="0">
                  <a:solidFill>
                    <a:schemeClr val="tx2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Факс: (8212) 29-39-35 </a:t>
              </a:r>
            </a:p>
            <a:p>
              <a:pPr algn="ctr"/>
              <a:r>
                <a:rPr lang="en-US" sz="900" b="1" dirty="0" smtClean="0">
                  <a:solidFill>
                    <a:schemeClr val="tx2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E-Mail: minek@minek.rkomi.ru </a:t>
              </a:r>
              <a:endParaRPr lang="ru-RU" sz="900" b="1" dirty="0" smtClean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  <a:p>
              <a:pPr algn="ctr"/>
              <a:r>
                <a:rPr lang="ru-RU" sz="900" b="1" dirty="0">
                  <a:solidFill>
                    <a:schemeClr val="tx2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Официальный сайт</a:t>
              </a:r>
              <a:r>
                <a:rPr lang="ru-RU" sz="900" b="1" dirty="0" smtClean="0">
                  <a:solidFill>
                    <a:schemeClr val="tx2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: </a:t>
              </a:r>
              <a:r>
                <a:rPr lang="en-US" sz="900" b="1" dirty="0" smtClean="0">
                  <a:solidFill>
                    <a:schemeClr val="tx2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https://econom.rkomi.ru/</a:t>
              </a:r>
              <a:endParaRPr lang="ru-RU" sz="600" b="1" dirty="0">
                <a:solidFill>
                  <a:schemeClr val="tx2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286380" y="1643056"/>
            <a:ext cx="29710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Администрация </a:t>
            </a:r>
            <a:br>
              <a:rPr lang="ru-RU" sz="1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ru-RU" sz="1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муниципального района </a:t>
            </a:r>
          </a:p>
          <a:p>
            <a:r>
              <a:rPr lang="ru-RU" sz="1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«</a:t>
            </a:r>
            <a:r>
              <a:rPr lang="ru-RU" sz="1400" b="1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Усть-Цилемский</a:t>
            </a:r>
            <a:r>
              <a:rPr lang="ru-RU" sz="1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 </a:t>
            </a:r>
          </a:p>
          <a:p>
            <a:r>
              <a:rPr lang="ru-RU" sz="1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Республики Коми</a:t>
            </a:r>
            <a:endParaRPr lang="ru-RU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43438" y="2643188"/>
            <a:ext cx="3711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45617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Россия, Республика Коми, Усть-Цилемский район,</a:t>
            </a:r>
          </a:p>
          <a:p>
            <a:pPr algn="ctr"/>
            <a:r>
              <a:rPr lang="ru-RU" sz="900" b="1" dirty="0" smtClean="0">
                <a:solidFill>
                  <a:srgbClr val="45617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с. Усть-Цильма, ул. Новый  квартал, д. 11 «а»</a:t>
            </a:r>
          </a:p>
          <a:p>
            <a:pPr algn="ctr"/>
            <a:r>
              <a:rPr lang="ru-RU" sz="900" b="1" dirty="0" smtClean="0">
                <a:solidFill>
                  <a:srgbClr val="45617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Приёмная: 8(82141)91541</a:t>
            </a:r>
          </a:p>
          <a:p>
            <a:pPr algn="ctr"/>
            <a:r>
              <a:rPr lang="ru-RU" sz="900" b="1" dirty="0" err="1" smtClean="0">
                <a:solidFill>
                  <a:srgbClr val="45617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E-mail</a:t>
            </a:r>
            <a:r>
              <a:rPr lang="ru-RU" sz="900" b="1" dirty="0" smtClean="0">
                <a:solidFill>
                  <a:srgbClr val="45617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: </a:t>
            </a:r>
            <a:r>
              <a:rPr lang="en-US" sz="900" b="1" dirty="0" smtClean="0">
                <a:solidFill>
                  <a:srgbClr val="456176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5"/>
              </a:rPr>
              <a:t>admin@ust-cilma.rkomi.ru</a:t>
            </a:r>
            <a:endParaRPr lang="ru-RU" sz="900" b="1" dirty="0" smtClean="0">
              <a:solidFill>
                <a:srgbClr val="456176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r>
              <a:rPr lang="ru-RU" sz="900" b="1" dirty="0" smtClean="0">
                <a:solidFill>
                  <a:srgbClr val="45617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Официальный сайт: </a:t>
            </a:r>
            <a:r>
              <a:rPr lang="en-US" sz="900" b="1" dirty="0" smtClean="0">
                <a:solidFill>
                  <a:srgbClr val="45617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http://mrust-cilma.ru/</a:t>
            </a:r>
            <a:endParaRPr lang="ru-RU" sz="900" b="1" dirty="0" smtClean="0">
              <a:solidFill>
                <a:srgbClr val="456176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endParaRPr lang="ru-RU" sz="900" dirty="0">
              <a:solidFill>
                <a:srgbClr val="7030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5" name="Рисунок 24" descr="C:\Users\OstashovNV\Desktop\gerb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779662"/>
            <a:ext cx="504056" cy="648072"/>
          </a:xfrm>
          <a:prstGeom prst="rect">
            <a:avLst/>
          </a:prstGeom>
          <a:noFill/>
          <a:ln w="0"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83867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195486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Историческая справка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614855"/>
            <a:ext cx="5688632" cy="450892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Середина 16 века: 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 1542 году новгородскому  князю Ивашке Дмитриеву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Ластке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была пожалована слободская грамота на пользование землями по реке Печоре.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Ластка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стоявший во главе нескольких новгородских семей, первоначально поселился на левом берегу Печоры, по старому руслу притока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Цильмы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Вскоре поселение получило название Усть-Цильма.</a:t>
            </a:r>
          </a:p>
          <a:p>
            <a:pPr algn="just"/>
            <a:endParaRPr lang="ru-RU" sz="9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/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17-18 века: 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 связи с массовым притоком старообрядцев, бежавших от преследования властей из центральных и северных регионов России,  на притоках Печоры образовались три старообрядческих центра: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Пижемский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Цилемский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и Усть-Цилемский. </a:t>
            </a:r>
          </a:p>
          <a:p>
            <a:pPr algn="just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 конце XVIII века Усть-Цильма становится важным экономическим центром Печоры, имевшим постоянные и прочные торговые связи с Чердынским краем,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Усть-Сысольском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Великим Устюгом, Пинегой, Архангельском.  </a:t>
            </a:r>
          </a:p>
          <a:p>
            <a:pPr algn="just"/>
            <a:endParaRPr lang="ru-RU" sz="9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/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19 век: 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 концу 19 века 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Усть-Цилемская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волость состояла из 81 селения, объединенных в   7 сельских обществ. Увеличение числа деревень способствовало активизации ее экономического и культурного развития.</a:t>
            </a:r>
          </a:p>
          <a:p>
            <a:pPr algn="just"/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21 мая 1891 года по решению Государственного Совета, утвержденному Александром III, Усть-Цильма стала центром огромного Печорского уезда, входившим  в Архангельскую губернию и вбирающим  в себя все нынешние северные районы Республики  Коми и Ненецкий округ. </a:t>
            </a:r>
          </a:p>
          <a:p>
            <a:pPr algn="just"/>
            <a:endParaRPr lang="ru-RU" sz="9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/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15 июля 1929 года: 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Образован Усть-Цилемский район в настоящих границах, с административным центром в с. Усть-Цильма. Декретом ВЦИК от 15 июля 1929 года «О составе округов и районов Северного края и их центрах» вновь образованный Усть-Цилемский район передан Коми области. </a:t>
            </a:r>
          </a:p>
          <a:p>
            <a:pPr algn="just"/>
            <a:endParaRPr lang="ru-RU" sz="9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/>
            <a:r>
              <a:rPr lang="ru-RU" sz="9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 </a:t>
            </a:r>
            <a:r>
              <a:rPr lang="ru-RU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апреля 1992 </a:t>
            </a:r>
            <a:r>
              <a:rPr lang="ru-RU" sz="9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года</a:t>
            </a:r>
            <a:r>
              <a:rPr lang="ru-RU" sz="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ru-RU" sz="9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Усть-Цилемский</a:t>
            </a:r>
            <a:r>
              <a:rPr lang="ru-RU" sz="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район отнесен  </a:t>
            </a: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 районам Крайнего Севера (Указ Президента РФ от </a:t>
            </a:r>
            <a:r>
              <a:rPr lang="ru-RU" sz="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24 января 1992 г. № </a:t>
            </a: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46 </a:t>
            </a:r>
            <a:r>
              <a:rPr lang="ru-RU" sz="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«О </a:t>
            </a: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неотложных мерах по стабилизации экономики и развитию социальной сферы Коми </a:t>
            </a:r>
            <a:r>
              <a:rPr lang="ru-RU" sz="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ССР»). </a:t>
            </a:r>
          </a:p>
          <a:p>
            <a:pPr algn="just"/>
            <a:endParaRPr lang="ru-RU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28 августа 2020 </a:t>
            </a:r>
            <a:r>
              <a:rPr lang="ru-RU" sz="9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года: </a:t>
            </a:r>
            <a:r>
              <a:rPr lang="ru-RU" sz="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Муниципальный  </a:t>
            </a: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район «</a:t>
            </a:r>
            <a:r>
              <a:rPr lang="ru-RU" sz="9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Усть-Цилемский</a:t>
            </a: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 </a:t>
            </a:r>
            <a:r>
              <a:rPr lang="ru-RU" sz="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отнесен к </a:t>
            </a: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сухопутным территориям Арктической зоны </a:t>
            </a:r>
            <a:r>
              <a:rPr lang="ru-RU" sz="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РФ (Федеральный закон </a:t>
            </a: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от 13 июля 2020 г. </a:t>
            </a:r>
            <a:r>
              <a:rPr lang="ru-RU" sz="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№</a:t>
            </a: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193-ФЗ «О государственной поддержке предпринимательской деятельности в Арктической зоне Российской Федерации»).</a:t>
            </a:r>
          </a:p>
          <a:p>
            <a:pPr algn="just"/>
            <a:endParaRPr lang="ru-RU" sz="8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C:\Users\Лена\Desktop\6.jpg"/>
          <p:cNvPicPr>
            <a:picLocks noChangeAspect="1" noChangeArrowheads="1"/>
          </p:cNvPicPr>
          <p:nvPr/>
        </p:nvPicPr>
        <p:blipFill>
          <a:blip r:embed="rId2" cstate="print"/>
          <a:srcRect t="4166" r="4217" b="4166"/>
          <a:stretch>
            <a:fillRect/>
          </a:stretch>
        </p:blipFill>
        <p:spPr bwMode="auto">
          <a:xfrm>
            <a:off x="5796136" y="267494"/>
            <a:ext cx="3088774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3382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араллелограмм 40"/>
          <p:cNvSpPr/>
          <p:nvPr/>
        </p:nvSpPr>
        <p:spPr>
          <a:xfrm>
            <a:off x="4031940" y="0"/>
            <a:ext cx="2988332" cy="5145088"/>
          </a:xfrm>
          <a:prstGeom prst="parallelogram">
            <a:avLst>
              <a:gd name="adj" fmla="val 56236"/>
            </a:avLst>
          </a:prstGeom>
          <a:solidFill>
            <a:schemeClr val="bg1">
              <a:lumMod val="7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араллелограмм 42"/>
          <p:cNvSpPr/>
          <p:nvPr/>
        </p:nvSpPr>
        <p:spPr>
          <a:xfrm>
            <a:off x="4247964" y="0"/>
            <a:ext cx="2988332" cy="5145088"/>
          </a:xfrm>
          <a:prstGeom prst="parallelogram">
            <a:avLst>
              <a:gd name="adj" fmla="val 56236"/>
            </a:avLst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39552" y="41151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Общая характеристика района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4348" y="943341"/>
            <a:ext cx="2863186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ПЛОЩАДЬ ТЕРРИТОРИИ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5576" y="1203598"/>
            <a:ext cx="32987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42,5 тыс. кв. км  (10,2 % территории республики Коми)</a:t>
            </a:r>
            <a:endParaRPr lang="ru-RU" sz="900" b="1" dirty="0">
              <a:solidFill>
                <a:srgbClr val="004D4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642910" y="1500180"/>
            <a:ext cx="3037982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683568" y="2139702"/>
            <a:ext cx="2952328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14348" y="1571618"/>
            <a:ext cx="2086522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РАЙОННЫЙ ЦЕНТР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55576" y="1851670"/>
            <a:ext cx="13573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</a:t>
            </a:r>
            <a:r>
              <a:rPr lang="ru-RU" sz="9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Усть-Цильма</a:t>
            </a:r>
            <a:endParaRPr lang="ru-RU" sz="9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642910" y="2643188"/>
            <a:ext cx="3037982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42910" y="2214560"/>
            <a:ext cx="16142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СЕЛЬСКИХ ПОСЕЛЕНИЙ</a:t>
            </a:r>
            <a:endParaRPr lang="ru-RU" sz="6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71538" y="2357436"/>
            <a:ext cx="64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11</a:t>
            </a:r>
            <a:endParaRPr lang="ru-RU" sz="1200" b="1" dirty="0">
              <a:solidFill>
                <a:srgbClr val="004D4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500298" y="2214560"/>
            <a:ext cx="17423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НАСЕЛЕННЫХ ПУНКТОВ</a:t>
            </a:r>
            <a:endParaRPr lang="ru-RU" sz="6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928926" y="2357436"/>
            <a:ext cx="571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37</a:t>
            </a:r>
            <a:endParaRPr lang="ru-RU" sz="12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14348" y="4071948"/>
            <a:ext cx="2938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КЛИМАТ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71472" y="4357700"/>
            <a:ext cx="356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умеренно-континентальный с длительной морозной и снежной зимой и коротким умеренно-теплым летом</a:t>
            </a:r>
            <a:endParaRPr lang="ru-RU" sz="900" b="1" dirty="0">
              <a:solidFill>
                <a:srgbClr val="004D4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3" name="Рисунок 3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2858"/>
            <a:ext cx="439248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Прямоугольник 33"/>
          <p:cNvSpPr/>
          <p:nvPr/>
        </p:nvSpPr>
        <p:spPr>
          <a:xfrm>
            <a:off x="642910" y="2643188"/>
            <a:ext cx="25805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ТРАНСПОРТНАЯ ЛОГИСТИКА</a:t>
            </a:r>
            <a:endParaRPr lang="ru-RU" sz="1200" b="1" dirty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42910" y="2928940"/>
            <a:ext cx="35719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4D4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до города Сыктывкара: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4D4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              - 678 км – автотранспортом,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4D4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              - 424 км – авиатранспортом,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4D4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до ближайшей железнодорожной станции </a:t>
            </a:r>
            <a:r>
              <a:rPr kumimoji="0" lang="ru-RU" sz="900" b="1" i="0" u="none" strike="noStrike" cap="none" normalizeH="0" baseline="0" dirty="0" err="1" smtClean="0">
                <a:ln>
                  <a:noFill/>
                </a:ln>
                <a:solidFill>
                  <a:srgbClr val="004D4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Ираель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4D4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900" b="1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          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4D4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- 198 км</a:t>
            </a:r>
            <a:r>
              <a:rPr kumimoji="0" lang="ru-RU" sz="900" b="1" i="0" u="none" strike="noStrike" cap="none" normalizeH="0" dirty="0" smtClean="0">
                <a:ln>
                  <a:noFill/>
                </a:ln>
                <a:solidFill>
                  <a:srgbClr val="004D4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4D4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автотранспортом,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4D4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до речного порта г. Печоры – 460 км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4D4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до речного порта г. Нарьян-Мар – 315 км 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642910" y="4071948"/>
            <a:ext cx="3037982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6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8573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Население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57422" y="500048"/>
            <a:ext cx="2000264" cy="55399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ЧИСЛЕННОСТЬ НАСЕЛЕНИЯ</a:t>
            </a:r>
          </a:p>
          <a:p>
            <a:pPr algn="ctr"/>
            <a:r>
              <a:rPr lang="ru-RU" sz="900" i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по состоянию на 01.01.2024</a:t>
            </a:r>
            <a:endParaRPr lang="ru-RU" sz="900" b="1" dirty="0" smtClean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10360</a:t>
            </a:r>
            <a:endParaRPr lang="ru-RU" sz="12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2066" y="500048"/>
            <a:ext cx="3357586" cy="55399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СРЕДНЕСПИСОЧНАЯ ЧИСЛЕННОСТЬ РАБОТНИКОВ</a:t>
            </a:r>
          </a:p>
          <a:p>
            <a:pPr algn="ctr"/>
            <a:r>
              <a:rPr lang="ru-RU" sz="900" i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(без субъектов малого предпринимательства)</a:t>
            </a:r>
            <a:endParaRPr lang="ru-RU" sz="900" b="1" dirty="0" smtClean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2146</a:t>
            </a:r>
            <a:endParaRPr lang="ru-RU" sz="12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630966732"/>
              </p:ext>
            </p:extLst>
          </p:nvPr>
        </p:nvGraphicFramePr>
        <p:xfrm>
          <a:off x="4714876" y="1214428"/>
          <a:ext cx="4214842" cy="3929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7" descr="C:\Users\Лена\Desktop\4.jpg"/>
          <p:cNvPicPr/>
          <p:nvPr/>
        </p:nvPicPr>
        <p:blipFill>
          <a:blip r:embed="rId3" cstate="print"/>
          <a:srcRect l="1897" t="3100" r="6707"/>
          <a:stretch>
            <a:fillRect/>
          </a:stretch>
        </p:blipFill>
        <p:spPr bwMode="auto">
          <a:xfrm>
            <a:off x="500034" y="2000246"/>
            <a:ext cx="4143404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000232" y="1285866"/>
            <a:ext cx="2428892" cy="5078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трудоспособном возрасте – 54,4 %</a:t>
            </a:r>
          </a:p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моложе трудоспособного  - 19 %</a:t>
            </a:r>
          </a:p>
          <a:p>
            <a:pPr algn="ctr"/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старше трудоспособного – 26,6 %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Выгнутая влево стрелка 11"/>
          <p:cNvSpPr/>
          <p:nvPr/>
        </p:nvSpPr>
        <p:spPr>
          <a:xfrm>
            <a:off x="642910" y="785800"/>
            <a:ext cx="1160148" cy="857256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75656" y="339502"/>
            <a:ext cx="6408712" cy="9694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Главная цель социально-экономического развития муниципального района «Усть-Цилемский»</a:t>
            </a:r>
            <a:r>
              <a:rPr lang="ru-RU" sz="1200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- </a:t>
            </a:r>
          </a:p>
          <a:p>
            <a:pPr algn="ctr"/>
            <a:r>
              <a:rPr lang="ru-RU" sz="1100" dirty="0" smtClean="0">
                <a:solidFill>
                  <a:srgbClr val="72727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повышение качества жизни населения и формирование духовно, физически и интеллектуально развитого местного сообщества, сохраняющего свою самобытную культуру и интегрированного в социальное и экономическое пространство Республики Коми и России.</a:t>
            </a:r>
          </a:p>
        </p:txBody>
      </p:sp>
      <p:pic>
        <p:nvPicPr>
          <p:cNvPr id="1026" name="Picture 2" descr="C:\Users\evdagieva\Desktop\24315_20200827_101622.jpg"/>
          <p:cNvPicPr>
            <a:picLocks noChangeAspect="1" noChangeArrowheads="1"/>
          </p:cNvPicPr>
          <p:nvPr/>
        </p:nvPicPr>
        <p:blipFill>
          <a:blip r:embed="rId2" cstate="print"/>
          <a:srcRect l="4398" t="4962" b="20104"/>
          <a:stretch>
            <a:fillRect/>
          </a:stretch>
        </p:blipFill>
        <p:spPr bwMode="auto">
          <a:xfrm>
            <a:off x="1475656" y="1563637"/>
            <a:ext cx="6333737" cy="31684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921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J:\для паспорта\коровы и лес.JPG"/>
          <p:cNvPicPr>
            <a:picLocks noChangeAspect="1" noChangeArrowheads="1"/>
          </p:cNvPicPr>
          <p:nvPr/>
        </p:nvPicPr>
        <p:blipFill>
          <a:blip r:embed="rId2" cstate="print"/>
          <a:srcRect l="15692" r="14583" b="11080"/>
          <a:stretch>
            <a:fillRect/>
          </a:stretch>
        </p:blipFill>
        <p:spPr bwMode="auto">
          <a:xfrm>
            <a:off x="3571868" y="785800"/>
            <a:ext cx="4071966" cy="3643338"/>
          </a:xfrm>
          <a:prstGeom prst="chevron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9552" y="41151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Конкурентные </a:t>
            </a:r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преимущества</a:t>
            </a:r>
            <a:endParaRPr lang="ru-RU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642910" y="1714494"/>
            <a:ext cx="3500462" cy="11716"/>
          </a:xfrm>
          <a:prstGeom prst="line">
            <a:avLst/>
          </a:prstGeom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E9DDC5E-93BD-B140-9F78-313D36BBD21B}"/>
              </a:ext>
            </a:extLst>
          </p:cNvPr>
          <p:cNvSpPr txBox="1"/>
          <p:nvPr/>
        </p:nvSpPr>
        <p:spPr>
          <a:xfrm>
            <a:off x="500034" y="1785932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значительные</a:t>
            </a:r>
            <a:r>
              <a:rPr lang="en-US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лесные</a:t>
            </a:r>
            <a:r>
              <a:rPr lang="en-US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массивы</a:t>
            </a:r>
            <a:endParaRPr lang="ru-RU" sz="9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водная артерия, р. Печора, дает выход в г. Нарьян-Мар</a:t>
            </a:r>
            <a:endParaRPr lang="ru-RU" sz="900" b="1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E9DDC5E-93BD-B140-9F78-313D36BBD21B}"/>
              </a:ext>
            </a:extLst>
          </p:cNvPr>
          <p:cNvSpPr txBox="1"/>
          <p:nvPr/>
        </p:nvSpPr>
        <p:spPr>
          <a:xfrm>
            <a:off x="500034" y="1000114"/>
            <a:ext cx="3673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наличие обширных с/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х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угодий и заливных лугов</a:t>
            </a:r>
          </a:p>
          <a:p>
            <a:pPr lvl="0">
              <a:buFont typeface="Wingdings" pitchFamily="2" charset="2"/>
              <a:buChar char="Ø"/>
            </a:pP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наличие рыбопромысловых участков и  инфраструктуры  для     организации  лицензированного  лова рыбы</a:t>
            </a:r>
          </a:p>
          <a:p>
            <a:pPr>
              <a:buFont typeface="Wingdings" pitchFamily="2" charset="2"/>
              <a:buChar char="Ø"/>
            </a:pP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экологически чистые район и с/</a:t>
            </a:r>
            <a:r>
              <a:rPr lang="ru-RU" sz="9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х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продукция</a:t>
            </a:r>
            <a:endParaRPr lang="ru-RU" sz="900" b="1" dirty="0" smtClean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42910" y="2214560"/>
            <a:ext cx="3814314" cy="1"/>
          </a:xfrm>
          <a:prstGeom prst="line">
            <a:avLst/>
          </a:prstGeom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E9DDC5E-93BD-B140-9F78-313D36BBD21B}"/>
              </a:ext>
            </a:extLst>
          </p:cNvPr>
          <p:cNvSpPr txBox="1"/>
          <p:nvPr/>
        </p:nvSpPr>
        <p:spPr>
          <a:xfrm>
            <a:off x="500034" y="3643320"/>
            <a:ext cx="3643338" cy="6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топливно-энергетические ресурсы</a:t>
            </a:r>
          </a:p>
          <a:p>
            <a:pPr lvl="0">
              <a:buFont typeface="Wingdings" pitchFamily="2" charset="2"/>
              <a:buChar char="Ø"/>
            </a:pP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рудное минеральное сырье (бокситовые руды, благородные металлы, алмазы)</a:t>
            </a:r>
          </a:p>
          <a:p>
            <a:pPr>
              <a:buFont typeface="Wingdings" pitchFamily="2" charset="2"/>
              <a:buChar char="Ø"/>
            </a:pP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целый комплекс нерудного минерального сырья</a:t>
            </a:r>
            <a:endParaRPr lang="ru-RU" sz="900" b="1" dirty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71472" y="3500444"/>
            <a:ext cx="3857652" cy="11716"/>
          </a:xfrm>
          <a:prstGeom prst="line">
            <a:avLst/>
          </a:prstGeom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E9DDC5E-93BD-B140-9F78-313D36BBD21B}"/>
              </a:ext>
            </a:extLst>
          </p:cNvPr>
          <p:cNvSpPr txBox="1"/>
          <p:nvPr/>
        </p:nvSpPr>
        <p:spPr>
          <a:xfrm>
            <a:off x="500034" y="2285998"/>
            <a:ext cx="421484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значительные лесные массивы и акватории представляют собой экологически благоприятные и живописные ландшафтные территории и создают предпосылки для развития экологического туризма, организации охоты и рыболовства непромыслового характера</a:t>
            </a:r>
          </a:p>
          <a:p>
            <a:pPr>
              <a:buFont typeface="Wingdings" pitchFamily="2" charset="2"/>
              <a:buChar char="Ø"/>
            </a:pP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сохранение национальных традиций, уникальное историко-культурное наследие, наличие народно-художественных промыслов способствуют развитию событийного туризма</a:t>
            </a:r>
            <a:endParaRPr lang="ru-RU" sz="900" b="1" dirty="0">
              <a:solidFill>
                <a:srgbClr val="72727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740352" y="2643758"/>
            <a:ext cx="1200970" cy="230832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Развитие</a:t>
            </a:r>
            <a:r>
              <a:rPr lang="ru-RU" sz="9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туризма</a:t>
            </a:r>
            <a:endParaRPr lang="ru-RU" sz="9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876256" y="3651870"/>
            <a:ext cx="2143140" cy="507831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Промышленное освоение бокситовых руд, использование нерудного минерального сырья</a:t>
            </a:r>
            <a:endParaRPr lang="ru-RU" sz="9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524328" y="1779662"/>
            <a:ext cx="1500198" cy="369332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Заготовка и обработка</a:t>
            </a:r>
          </a:p>
          <a:p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древесины</a:t>
            </a:r>
            <a:endParaRPr lang="ru-RU" sz="9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72264" y="1000114"/>
            <a:ext cx="2428892" cy="507831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ru-RU" sz="9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Производство  мяса, молока  и цельномолочной продукции, вылов и переработка рыбы</a:t>
            </a:r>
            <a:endParaRPr lang="ru-RU" sz="9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80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Природные и сырьевые ресурсы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5" name="Рисунок 34" descr="IMG_3110"/>
          <p:cNvPicPr/>
          <p:nvPr/>
        </p:nvPicPr>
        <p:blipFill>
          <a:blip r:embed="rId2" cstate="print"/>
          <a:srcRect l="16666" b="7746"/>
          <a:stretch>
            <a:fillRect/>
          </a:stretch>
        </p:blipFill>
        <p:spPr bwMode="auto">
          <a:xfrm>
            <a:off x="4357686" y="500048"/>
            <a:ext cx="4643438" cy="3957651"/>
          </a:xfrm>
          <a:prstGeom prst="flowChartInputOutput">
            <a:avLst/>
          </a:prstGeom>
          <a:noFill/>
        </p:spPr>
      </p:pic>
      <p:graphicFrame>
        <p:nvGraphicFramePr>
          <p:cNvPr id="38" name="Диаграмма 37"/>
          <p:cNvGraphicFramePr/>
          <p:nvPr/>
        </p:nvGraphicFramePr>
        <p:xfrm>
          <a:off x="714348" y="785800"/>
          <a:ext cx="3429024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5" name="Заголовок 44"/>
          <p:cNvSpPr>
            <a:spLocks noGrp="1"/>
          </p:cNvSpPr>
          <p:nvPr>
            <p:ph type="title"/>
          </p:nvPr>
        </p:nvSpPr>
        <p:spPr>
          <a:xfrm>
            <a:off x="428596" y="3286130"/>
            <a:ext cx="4071966" cy="1357322"/>
          </a:xfrm>
        </p:spPr>
        <p:txBody>
          <a:bodyPr>
            <a:normAutofit fontScale="90000"/>
          </a:bodyPr>
          <a:lstStyle/>
          <a:p>
            <a: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Основная водоносная артерия района - река Печора (нижнее течение) </a:t>
            </a:r>
            <a:b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длиной 1809 км. и площадью бассейна 322 тыс.кв.м. </a:t>
            </a:r>
            <a:b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Основные ее  притоки - реки </a:t>
            </a:r>
            <a:r>
              <a:rPr lang="ru-RU" sz="1000" dirty="0" err="1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Нерица</a:t>
            </a:r>
            <a: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, Пижма, </a:t>
            </a:r>
            <a:r>
              <a:rPr lang="ru-RU" sz="1000" dirty="0" err="1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Цильма</a:t>
            </a:r>
            <a: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, Шапкина, Уса. </a:t>
            </a:r>
            <a:b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В </a:t>
            </a:r>
            <a:r>
              <a:rPr lang="ru-RU" sz="1000" dirty="0" err="1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Усть-Цилемском</a:t>
            </a:r>
            <a: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районе расположено самое крупное в республике озеро - </a:t>
            </a:r>
            <a:r>
              <a:rPr lang="ru-RU" sz="1000" dirty="0" err="1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Ямозеро</a:t>
            </a:r>
            <a: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площадью 48,7 квадратных километров.</a:t>
            </a:r>
            <a:b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Из пойменных озер наиболее значительными размерами выделяется </a:t>
            </a:r>
            <a:b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озеро Большое </a:t>
            </a:r>
            <a:r>
              <a:rPr lang="ru-RU" sz="1000" dirty="0" err="1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Мыльское</a:t>
            </a:r>
            <a: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b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ru-RU" sz="1000" dirty="0" smtClean="0">
                <a:solidFill>
                  <a:srgbClr val="004D4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Также имеются десятки мелких рек и озер, в бассейнах которых нет производства, и они относятся к категории «условно чистые».  </a:t>
            </a:r>
            <a:r>
              <a:rPr lang="ru-RU" sz="900" dirty="0" smtClean="0">
                <a:solidFill>
                  <a:srgbClr val="004D40"/>
                </a:solidFill>
              </a:rPr>
              <a:t/>
            </a:r>
            <a:br>
              <a:rPr lang="ru-RU" sz="900" dirty="0" smtClean="0">
                <a:solidFill>
                  <a:srgbClr val="004D40"/>
                </a:solidFill>
              </a:rPr>
            </a:br>
            <a:endParaRPr lang="ru-RU" sz="900" dirty="0">
              <a:solidFill>
                <a:srgbClr val="004D4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55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00034" y="42861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Природные и сырьевые ресурсы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/>
        </p:nvGraphicFramePr>
        <p:xfrm>
          <a:off x="285720" y="785797"/>
          <a:ext cx="8501122" cy="4122896"/>
        </p:xfrm>
        <a:graphic>
          <a:graphicData uri="http://schemas.openxmlformats.org/drawingml/2006/table">
            <a:tbl>
              <a:tblPr/>
              <a:tblGrid>
                <a:gridCol w="1180712"/>
                <a:gridCol w="7320410"/>
              </a:tblGrid>
              <a:tr h="163566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Нефть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Суммарные запасы нефти категорий АВС1 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составляют 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4 495 тыс. тонн, из них четверть – извлекаемые.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14943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Каменные угли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Известны проявления углей верхнедевонской угленосной формации.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02691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Горючие сланцы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Прогнозные ресурсы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Нерицкого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перспективного участка оценены в 338 млн. тонн.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54036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Титан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Предварительная оценка запаса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Пижемского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месторождения россыпного титана по кат. С2 позволяет классифицировать его как крупное.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02691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Ванадий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Запасы учитываются государственным балансом запасов по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Верхне-Щугорскому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месторождению бокситов. 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08073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Свинец, цинк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Рудопроявления полиметаллов (Водораздельное и Глубокое) выявлены в районе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Верхне-Щугорского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месторождения бокситов. Прогнозные ресурсы суммы свинца, цинка и серебра оценены в масштабе среднего месторождения, общий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минерагенический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потенциал свинца и цинка в районе оценивается в масштабе крупного месторождения.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13454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Бокситы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На территорию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Усть-Цилемского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района приходится Северная и, частично, Южная группы залежей крупного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Верхне-Щугорского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месторождения. 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Кроме 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этого, значительно севернее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Ворыквинской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группы месторождений, в верхнем течении р.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Цильма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, выявлено среднее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Заостровское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месторождение фосфорсодержащих бокситов. По содержанию глинозема и кремневому модулю бокситовые руды аттестуются как руды среднего качества, но по содержанию фосфора являются некондиционными, поэтому запасы и ресурсы на государственном учёте не стоят.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10439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Золото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 учетом прогнозных ресурсов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палеороссыпное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поле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Ичет-Ю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может оцениваться как среднее месторождение. Кроме этого, в районе выделено еще 3 объекта этого типа (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Ыджыд-Ю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,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Джын-Ю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,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Югыд-Ю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. 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54036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Фосфориты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Наиболее значимые объекты фосфатного сырья установлены на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Заостровском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фосфатобокситовом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месторождении и на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Максаро-Пижемской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фосфоритоносной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площади.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08073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Алмазы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Кристаллы алмаза были найдены при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крупнообъёмном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опробовании в русловом аллювии рек Печорской и Мезенской Пижмы,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Цильмы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. Также алмазы обнаружены в составе полиминеральной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палеороссыпи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Ичет-Ю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. По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палеороссыпным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полям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Ыджид-Ю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и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Джын-Ю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алмазоносность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предполагается по косвенным данным.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05382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Известняки, доломиты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Ресурсы карбонатных пород в районе достаточно велики. Продуктивны обнажения в долинах рек: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Цильма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, Мыла, Печорская Пижма, в среднем течении р.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Максара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и верхнем течении р.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Нерица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. 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54036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Пески для строительных работ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Балансом запасов учитывается месторождение «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Заостровка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». Запасы составляют 430 тысяч кубических метров.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05382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Песчано-гравийные смеси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Балансом запасов учитывается месторождение «Вешнее». Гравийная составляющая по месторождению 36%. Горнотехнические условия разработки простые. Балансовые запасы составляют 200 тысяч кубических метров.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05382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Глины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Единственным разведанным и учитываемым балансом запасов является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Ново-Карпушевское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месторождение. После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доразведки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в 1990 году его запасы выросли до 1645 тысяч кубических метров.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54036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Кварцевые пески и песчаники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Район д.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Филиппово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на р.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Цильма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и в нижнем течении р.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Тобыш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, ниже устья   р. Мыла. Прогнозные ресурсы песков оцениваются примерно в 1 миллиард кубических метров.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56727"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Строительный камень (базаль-ты, карбонатные породы, песчаники)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2413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Балансом запасов учитывается только одно месторождение «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Верховское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». Запасы его составляют 1594 тысяч кубических метров.</a:t>
                      </a:r>
                    </a:p>
                  </a:txBody>
                  <a:tcPr marL="21726" marR="217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419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7212</TotalTime>
  <Words>3128</Words>
  <Application>Microsoft Office PowerPoint</Application>
  <PresentationFormat>Экран (16:9)</PresentationFormat>
  <Paragraphs>404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Основная водоносная артерия района - река Печора (нижнее течение)  длиной 1809 км. и площадью бассейна 322 тыс.кв.м.  Основные ее  притоки - реки Нерица, Пижма, Цильма, Шапкина, Уса.  В Усть-Цилемском районе расположено самое крупное в республике озеро - Ямозеро площадью 48,7 квадратных километров.  Из пойменных озер наиболее значительными размерами выделяется  озеро Большое Мыльское.  Также имеются десятки мелких рек и озер, в бассейнах которых нет производства, и они относятся к категории «условно чистые».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Иванов Александр Викторович</dc:creator>
  <cp:lastModifiedBy>User</cp:lastModifiedBy>
  <cp:revision>686</cp:revision>
  <cp:lastPrinted>2019-02-19T09:37:20Z</cp:lastPrinted>
  <dcterms:created xsi:type="dcterms:W3CDTF">2018-07-16T06:32:06Z</dcterms:created>
  <dcterms:modified xsi:type="dcterms:W3CDTF">2024-05-13T13:37:30Z</dcterms:modified>
</cp:coreProperties>
</file>